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sldIdLst>
    <p:sldId id="256" r:id="rId2"/>
    <p:sldId id="257" r:id="rId3"/>
    <p:sldId id="258" r:id="rId4"/>
    <p:sldId id="259" r:id="rId5"/>
    <p:sldId id="266" r:id="rId6"/>
    <p:sldId id="265" r:id="rId7"/>
    <p:sldId id="261" r:id="rId8"/>
    <p:sldId id="262" r:id="rId9"/>
    <p:sldId id="267" r:id="rId10"/>
    <p:sldId id="264"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2734" autoAdjust="0"/>
  </p:normalViewPr>
  <p:slideViewPr>
    <p:cSldViewPr>
      <p:cViewPr>
        <p:scale>
          <a:sx n="75" d="100"/>
          <a:sy n="75" d="100"/>
        </p:scale>
        <p:origin x="-17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0B4CD8-7163-4818-83B9-9204F9D8E96D}" type="datetimeFigureOut">
              <a:rPr lang="en-US" smtClean="0"/>
              <a:pPr/>
              <a:t>8/22/2011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6D8C4C-E0B4-4F42-B00D-EA85CBE06784}" type="slidenum">
              <a:rPr lang="en-US" smtClean="0"/>
              <a:pPr/>
              <a:t>‹#›</a:t>
            </a:fld>
            <a:endParaRPr lang="en-US" dirty="0"/>
          </a:p>
        </p:txBody>
      </p:sp>
    </p:spTree>
    <p:extLst>
      <p:ext uri="{BB962C8B-B14F-4D97-AF65-F5344CB8AC3E}">
        <p14:creationId xmlns:p14="http://schemas.microsoft.com/office/powerpoint/2010/main" val="2147245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1</a:t>
            </a:fld>
            <a:endParaRPr lang="en-US" dirty="0"/>
          </a:p>
        </p:txBody>
      </p:sp>
    </p:spTree>
    <p:extLst>
      <p:ext uri="{BB962C8B-B14F-4D97-AF65-F5344CB8AC3E}">
        <p14:creationId xmlns:p14="http://schemas.microsoft.com/office/powerpoint/2010/main" val="603316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10</a:t>
            </a:fld>
            <a:endParaRPr lang="en-US" dirty="0"/>
          </a:p>
        </p:txBody>
      </p:sp>
    </p:spTree>
    <p:extLst>
      <p:ext uri="{BB962C8B-B14F-4D97-AF65-F5344CB8AC3E}">
        <p14:creationId xmlns:p14="http://schemas.microsoft.com/office/powerpoint/2010/main" val="3231396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2</a:t>
            </a:fld>
            <a:endParaRPr lang="en-US" dirty="0"/>
          </a:p>
        </p:txBody>
      </p:sp>
    </p:spTree>
    <p:extLst>
      <p:ext uri="{BB962C8B-B14F-4D97-AF65-F5344CB8AC3E}">
        <p14:creationId xmlns:p14="http://schemas.microsoft.com/office/powerpoint/2010/main" val="1350951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1" kern="1200" dirty="0" smtClean="0">
              <a:solidFill>
                <a:schemeClr val="tx1"/>
              </a:solidFill>
              <a:effectLst>
                <a:outerShdw blurRad="50800" dist="38100" algn="tr" rotWithShape="0">
                  <a:prstClr val="black">
                    <a:alpha val="40000"/>
                  </a:prstClr>
                </a:outerShdw>
              </a:effectLst>
              <a:latin typeface="+mn-lt"/>
              <a:ea typeface="+mn-ea"/>
              <a:cs typeface="+mn-cs"/>
            </a:endParaRPr>
          </a:p>
          <a:p>
            <a:r>
              <a:rPr lang="en-US" sz="1200" b="1" i="1" kern="1200" dirty="0" smtClean="0">
                <a:solidFill>
                  <a:schemeClr val="tx1"/>
                </a:solidFill>
                <a:effectLst>
                  <a:outerShdw blurRad="50800" dist="38100" algn="tr" rotWithShape="0">
                    <a:prstClr val="black">
                      <a:alpha val="40000"/>
                    </a:prstClr>
                  </a:outerShdw>
                </a:effectLst>
                <a:latin typeface="+mn-lt"/>
                <a:ea typeface="+mn-ea"/>
                <a:cs typeface="+mn-cs"/>
              </a:rPr>
              <a:t>(Letter</a:t>
            </a:r>
            <a:r>
              <a:rPr lang="en-US" sz="1200" b="1" i="1" kern="1200" baseline="0" dirty="0" smtClean="0">
                <a:solidFill>
                  <a:schemeClr val="tx1"/>
                </a:solidFill>
                <a:effectLst>
                  <a:outerShdw blurRad="50800" dist="38100" algn="tr" rotWithShape="0">
                    <a:prstClr val="black">
                      <a:alpha val="40000"/>
                    </a:prstClr>
                  </a:outerShdw>
                </a:effectLst>
                <a:latin typeface="+mn-lt"/>
                <a:ea typeface="+mn-ea"/>
                <a:cs typeface="+mn-cs"/>
              </a:rPr>
              <a:t> from Director to be posted on Home page and cont’d on About us page</a:t>
            </a:r>
            <a:endParaRPr lang="en-US" sz="1200" b="1" i="1" kern="1200" dirty="0" smtClean="0">
              <a:solidFill>
                <a:schemeClr val="tx1"/>
              </a:solidFill>
              <a:effectLst>
                <a:outerShdw blurRad="50800" dist="38100" algn="tr" rotWithShape="0">
                  <a:prstClr val="black">
                    <a:alpha val="40000"/>
                  </a:prstClr>
                </a:outerShdw>
              </a:effectLst>
              <a:latin typeface="+mn-lt"/>
              <a:ea typeface="+mn-ea"/>
              <a:cs typeface="+mn-cs"/>
            </a:endParaRPr>
          </a:p>
          <a:p>
            <a:endParaRPr lang="en-US" sz="1200" b="1" i="1" kern="1200" dirty="0" smtClean="0">
              <a:solidFill>
                <a:schemeClr val="tx1"/>
              </a:solidFill>
              <a:effectLst>
                <a:outerShdw blurRad="50800" dist="38100" algn="tr" rotWithShape="0">
                  <a:prstClr val="black">
                    <a:alpha val="40000"/>
                  </a:prstClr>
                </a:outerShdw>
              </a:effectLst>
              <a:latin typeface="+mn-lt"/>
              <a:ea typeface="+mn-ea"/>
              <a:cs typeface="+mn-cs"/>
            </a:endParaRPr>
          </a:p>
          <a:p>
            <a:r>
              <a:rPr lang="en-US" sz="1200" b="1" i="1" u="sng" kern="1200" dirty="0" smtClean="0">
                <a:solidFill>
                  <a:schemeClr val="tx1"/>
                </a:solidFill>
                <a:effectLst>
                  <a:outerShdw blurRad="50800" dist="38100" algn="tr" rotWithShape="0">
                    <a:prstClr val="black">
                      <a:alpha val="40000"/>
                    </a:prstClr>
                  </a:outerShdw>
                </a:effectLst>
                <a:latin typeface="+mn-lt"/>
                <a:ea typeface="+mn-ea"/>
                <a:cs typeface="+mn-cs"/>
              </a:rPr>
              <a:t>Inspiration.  </a:t>
            </a:r>
            <a:r>
              <a:rPr lang="en-US" sz="1200" i="1" u="sng" kern="1200" dirty="0" smtClean="0">
                <a:solidFill>
                  <a:schemeClr val="tx1"/>
                </a:solidFill>
                <a:latin typeface="+mn-lt"/>
                <a:ea typeface="+mn-ea"/>
                <a:cs typeface="+mn-cs"/>
              </a:rPr>
              <a:t>What does it mean in the life of a child?  I believe it means us presenting young people, particularly those with limited choices, with life experiences, opportunities and skills that will leverage them into productive caring and responsible adults. </a:t>
            </a:r>
            <a:r>
              <a:rPr lang="en-US" sz="900" b="1" i="1" u="none" kern="1200" dirty="0" smtClean="0">
                <a:solidFill>
                  <a:srgbClr val="00B0F0"/>
                </a:solidFill>
                <a:latin typeface="+mn-lt"/>
                <a:ea typeface="+mn-ea"/>
                <a:cs typeface="+mn-cs"/>
              </a:rPr>
              <a:t>Click here to continue</a:t>
            </a:r>
            <a:r>
              <a:rPr lang="en-US" sz="900" b="1" i="1" u="none" kern="1200" baseline="0" dirty="0" smtClean="0">
                <a:solidFill>
                  <a:srgbClr val="00B0F0"/>
                </a:solidFill>
                <a:latin typeface="+mn-lt"/>
                <a:ea typeface="+mn-ea"/>
                <a:cs typeface="+mn-cs"/>
              </a:rPr>
              <a:t> reading</a:t>
            </a:r>
            <a:endParaRPr lang="en-US" sz="900" b="1" i="1" u="sng" kern="1200" dirty="0" smtClean="0">
              <a:solidFill>
                <a:srgbClr val="00B0F0"/>
              </a:solidFill>
              <a:latin typeface="+mn-lt"/>
              <a:ea typeface="+mn-ea"/>
              <a:cs typeface="+mn-cs"/>
            </a:endParaRPr>
          </a:p>
          <a:p>
            <a:r>
              <a:rPr lang="en-US" sz="1200" kern="1200" dirty="0" smtClean="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E16D8C4C-E0B4-4F42-B00D-EA85CBE06784}" type="slidenum">
              <a:rPr lang="en-US" smtClean="0"/>
              <a:pPr/>
              <a:t>3</a:t>
            </a:fld>
            <a:endParaRPr lang="en-US" dirty="0"/>
          </a:p>
        </p:txBody>
      </p:sp>
    </p:spTree>
    <p:extLst>
      <p:ext uri="{BB962C8B-B14F-4D97-AF65-F5344CB8AC3E}">
        <p14:creationId xmlns:p14="http://schemas.microsoft.com/office/powerpoint/2010/main" val="1554825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i="0" u="sng" dirty="0" smtClean="0">
                <a:latin typeface="Bell MT" pitchFamily="18" charset="0"/>
              </a:rPr>
              <a:t>Staff Information </a:t>
            </a:r>
            <a:r>
              <a:rPr lang="en-US" sz="2000" b="0" i="1" dirty="0" smtClean="0">
                <a:latin typeface="Bell MT" pitchFamily="18" charset="0"/>
              </a:rPr>
              <a:t>would list names (possibly pictures and brief</a:t>
            </a:r>
            <a:r>
              <a:rPr lang="en-US" sz="2000" b="0" i="1" baseline="0" dirty="0" smtClean="0">
                <a:latin typeface="Bell MT" pitchFamily="18" charset="0"/>
              </a:rPr>
              <a:t> statements from them about what they do at BLCLC and why they do it……</a:t>
            </a:r>
            <a:endParaRPr lang="en-US" sz="2000" b="0" i="1" dirty="0" smtClean="0">
              <a:latin typeface="Bell MT"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i="1" dirty="0" smtClean="0">
              <a:latin typeface="Bell MT"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i="1" dirty="0" smtClean="0">
                <a:latin typeface="Bell MT" pitchFamily="18" charset="0"/>
              </a:rPr>
              <a:t>Director’s Letter Cont’d…</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i="1" dirty="0" smtClean="0">
              <a:latin typeface="Bell MT" pitchFamily="18" charset="0"/>
            </a:endParaRPr>
          </a:p>
          <a:p>
            <a:r>
              <a:rPr lang="en-US" sz="2000" kern="1200" dirty="0" smtClean="0">
                <a:solidFill>
                  <a:schemeClr val="tx1"/>
                </a:solidFill>
                <a:latin typeface="+mn-lt"/>
                <a:ea typeface="+mn-ea"/>
                <a:cs typeface="+mn-cs"/>
              </a:rPr>
              <a:t>Over 2 years ago, we embarked on a journey to provide services to our young people.  In the past 2 years, we’ve worked to establish a positive base from which to influence the disadvantaged youth of the City of Donaldsonville. The ultimate goal?  To instill </a:t>
            </a:r>
            <a:r>
              <a:rPr lang="en-US" sz="2000" i="1" kern="1200" dirty="0" smtClean="0">
                <a:solidFill>
                  <a:schemeClr val="tx1"/>
                </a:solidFill>
                <a:effectLst>
                  <a:outerShdw blurRad="50800" dist="38100" algn="tr" rotWithShape="0">
                    <a:prstClr val="black">
                      <a:alpha val="40000"/>
                    </a:prstClr>
                  </a:outerShdw>
                </a:effectLst>
                <a:latin typeface="+mn-lt"/>
                <a:ea typeface="+mn-ea"/>
                <a:cs typeface="+mn-cs"/>
              </a:rPr>
              <a:t>hope</a:t>
            </a:r>
            <a:r>
              <a:rPr lang="en-US" sz="2000" kern="1200" dirty="0" smtClean="0">
                <a:solidFill>
                  <a:schemeClr val="tx1"/>
                </a:solidFill>
                <a:latin typeface="+mn-lt"/>
                <a:ea typeface="+mn-ea"/>
                <a:cs typeface="+mn-cs"/>
              </a:rPr>
              <a:t> that will in turn change lives for the better.</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We have high hopes for the difference we will continue to make in the lives of the young people.  With that hope is the realization that there is a real crisis confronting young people across the country – high school drop out rates on the rise, teen pregnancy at near epidemic proportions, poverty domestic violence, childhood obesity, community blight in entire neighborhoods – These are very real issues here at home as well.  </a:t>
            </a:r>
          </a:p>
          <a:p>
            <a:r>
              <a:rPr lang="en-US" sz="2000" kern="1200" dirty="0" smtClean="0">
                <a:solidFill>
                  <a:schemeClr val="tx1"/>
                </a:solidFill>
                <a:latin typeface="+mn-lt"/>
                <a:ea typeface="+mn-ea"/>
                <a:cs typeface="+mn-cs"/>
              </a:rPr>
              <a:t> </a:t>
            </a:r>
          </a:p>
          <a:p>
            <a:r>
              <a:rPr lang="en-US" sz="2000" b="1" i="1" kern="1200" dirty="0" smtClean="0">
                <a:solidFill>
                  <a:schemeClr val="tx1"/>
                </a:solidFill>
                <a:effectLst>
                  <a:outerShdw blurRad="50800" dist="38100" algn="tr" rotWithShape="0">
                    <a:prstClr val="black">
                      <a:alpha val="40000"/>
                    </a:prstClr>
                  </a:outerShdw>
                </a:effectLst>
                <a:latin typeface="+mn-lt"/>
                <a:ea typeface="+mn-ea"/>
                <a:cs typeface="+mn-cs"/>
              </a:rPr>
              <a:t>Imagine.</a:t>
            </a:r>
            <a:r>
              <a:rPr lang="en-US" sz="2000" b="1" kern="1200" dirty="0" smtClean="0">
                <a:solidFill>
                  <a:schemeClr val="tx1"/>
                </a:solidFill>
                <a:effectLst>
                  <a:outerShdw blurRad="50800" dist="38100" algn="tr" rotWithShape="0">
                    <a:prstClr val="black">
                      <a:alpha val="40000"/>
                    </a:prstClr>
                  </a:outerShdw>
                </a:effectLst>
                <a:latin typeface="+mn-lt"/>
                <a:ea typeface="+mn-ea"/>
                <a:cs typeface="+mn-cs"/>
              </a:rPr>
              <a:t>  </a:t>
            </a:r>
            <a:r>
              <a:rPr lang="en-US" sz="2000" kern="1200" dirty="0" smtClean="0">
                <a:solidFill>
                  <a:schemeClr val="tx1"/>
                </a:solidFill>
                <a:latin typeface="+mn-lt"/>
                <a:ea typeface="+mn-ea"/>
                <a:cs typeface="+mn-cs"/>
              </a:rPr>
              <a:t>With the support of our strong partners, parents, the school district, and community leaders; we have made a difference.  Imagine the impact that summer camp has had on the 300+ young people that participated for six weeks for</a:t>
            </a:r>
            <a:r>
              <a:rPr lang="en-US" sz="2000" kern="1200" baseline="0" dirty="0" smtClean="0">
                <a:solidFill>
                  <a:schemeClr val="tx1"/>
                </a:solidFill>
                <a:latin typeface="+mn-lt"/>
                <a:ea typeface="+mn-ea"/>
                <a:cs typeface="+mn-cs"/>
              </a:rPr>
              <a:t> the past two </a:t>
            </a:r>
            <a:r>
              <a:rPr lang="en-US" sz="2000" kern="1200" dirty="0" smtClean="0">
                <a:solidFill>
                  <a:schemeClr val="tx1"/>
                </a:solidFill>
                <a:latin typeface="+mn-lt"/>
                <a:ea typeface="+mn-ea"/>
                <a:cs typeface="+mn-cs"/>
              </a:rPr>
              <a:t>summers and were exposed to activities they never imagined they would be interested in:  classical ballet, golf, violin lessons, Spanish, art, sewing…</a:t>
            </a:r>
            <a:r>
              <a:rPr lang="en-US" sz="2000" i="1" kern="1200" dirty="0" smtClean="0">
                <a:solidFill>
                  <a:schemeClr val="tx1"/>
                </a:solidFill>
                <a:effectLst>
                  <a:outerShdw blurRad="50800" dist="38100" algn="tr" rotWithShape="0">
                    <a:prstClr val="black">
                      <a:alpha val="40000"/>
                    </a:prstClr>
                  </a:outerShdw>
                </a:effectLst>
                <a:latin typeface="+mn-lt"/>
                <a:ea typeface="+mn-ea"/>
                <a:cs typeface="+mn-cs"/>
              </a:rPr>
              <a:t>Imagine</a:t>
            </a:r>
            <a:r>
              <a:rPr lang="en-US" sz="2000" kern="1200" dirty="0" smtClean="0">
                <a:solidFill>
                  <a:schemeClr val="tx1"/>
                </a:solidFill>
                <a:latin typeface="+mn-lt"/>
                <a:ea typeface="+mn-ea"/>
                <a:cs typeface="+mn-cs"/>
              </a:rPr>
              <a:t> the young men that learned the art of sewing in Life Skills class after school rather than hanging out on street corners prey for some drug dealer or other undesirable.  </a:t>
            </a:r>
            <a:r>
              <a:rPr lang="en-US" sz="2000" i="1" kern="1200" dirty="0" smtClean="0">
                <a:solidFill>
                  <a:schemeClr val="tx1"/>
                </a:solidFill>
                <a:effectLst>
                  <a:outerShdw blurRad="50800" dist="38100" algn="tr" rotWithShape="0">
                    <a:prstClr val="black">
                      <a:alpha val="40000"/>
                    </a:prstClr>
                  </a:outerShdw>
                </a:effectLst>
                <a:latin typeface="+mn-lt"/>
                <a:ea typeface="+mn-ea"/>
                <a:cs typeface="+mn-cs"/>
              </a:rPr>
              <a:t>Imagine</a:t>
            </a:r>
            <a:r>
              <a:rPr lang="en-US" sz="2000" kern="1200" dirty="0" smtClean="0">
                <a:solidFill>
                  <a:schemeClr val="tx1"/>
                </a:solidFill>
                <a:latin typeface="+mn-lt"/>
                <a:ea typeface="+mn-ea"/>
                <a:cs typeface="+mn-cs"/>
              </a:rPr>
              <a:t> the young girls that practiced classical ballet after school – rather than being a latch key who sits home with free time to land in trouble.  </a:t>
            </a:r>
            <a:r>
              <a:rPr lang="en-US" sz="2000" i="1" kern="1200" dirty="0" smtClean="0">
                <a:solidFill>
                  <a:schemeClr val="tx1"/>
                </a:solidFill>
                <a:effectLst>
                  <a:outerShdw blurRad="50800" dist="38100" algn="tr" rotWithShape="0">
                    <a:prstClr val="black">
                      <a:alpha val="40000"/>
                    </a:prstClr>
                  </a:outerShdw>
                </a:effectLst>
                <a:latin typeface="+mn-lt"/>
                <a:ea typeface="+mn-ea"/>
                <a:cs typeface="+mn-cs"/>
              </a:rPr>
              <a:t>Imagine</a:t>
            </a:r>
            <a:r>
              <a:rPr lang="en-US" sz="2000" kern="1200" dirty="0" smtClean="0">
                <a:solidFill>
                  <a:schemeClr val="tx1"/>
                </a:solidFill>
                <a:latin typeface="+mn-lt"/>
                <a:ea typeface="+mn-ea"/>
                <a:cs typeface="+mn-cs"/>
              </a:rPr>
              <a:t> the lives that are being changed everyday because the parents of these young people now have a </a:t>
            </a:r>
            <a:r>
              <a:rPr lang="en-US" sz="2000" i="1" kern="1200" dirty="0" smtClean="0">
                <a:solidFill>
                  <a:schemeClr val="tx1"/>
                </a:solidFill>
                <a:effectLst>
                  <a:outerShdw blurRad="50800" dist="38100" algn="tr" rotWithShape="0">
                    <a:prstClr val="black">
                      <a:alpha val="40000"/>
                    </a:prstClr>
                  </a:outerShdw>
                </a:effectLst>
                <a:latin typeface="+mn-lt"/>
                <a:ea typeface="+mn-ea"/>
                <a:cs typeface="+mn-cs"/>
              </a:rPr>
              <a:t>choice</a:t>
            </a:r>
            <a:r>
              <a:rPr lang="en-US" sz="2000" kern="1200" dirty="0" smtClean="0">
                <a:solidFill>
                  <a:schemeClr val="tx1"/>
                </a:solidFill>
                <a:effectLst>
                  <a:outerShdw blurRad="50800" dist="38100" algn="tr" rotWithShape="0">
                    <a:prstClr val="black">
                      <a:alpha val="40000"/>
                    </a:prstClr>
                  </a:outerShdw>
                </a:effectLst>
                <a:latin typeface="+mn-lt"/>
                <a:ea typeface="+mn-ea"/>
                <a:cs typeface="+mn-cs"/>
              </a:rPr>
              <a:t>.  </a:t>
            </a:r>
            <a:endParaRPr lang="en-US" sz="2000" kern="1200" dirty="0" smtClean="0">
              <a:solidFill>
                <a:schemeClr val="tx1"/>
              </a:solidFill>
              <a:latin typeface="+mn-lt"/>
              <a:ea typeface="+mn-ea"/>
              <a:cs typeface="+mn-cs"/>
            </a:endParaRPr>
          </a:p>
          <a:p>
            <a:r>
              <a:rPr lang="en-US" sz="2000" kern="1200" dirty="0" smtClean="0">
                <a:solidFill>
                  <a:schemeClr val="tx1"/>
                </a:solidFill>
                <a:latin typeface="+mn-lt"/>
                <a:ea typeface="+mn-ea"/>
                <a:cs typeface="+mn-cs"/>
              </a:rPr>
              <a:t>It’s our goal to remain on the forefront of the issues that confront our young people and their families.  This is just the beginning.  Bright Futures will move forward with a bold vision and clear direction aimed at launching our young people into bright futures and model citizenship.  At a time when unemployment is at an all time high, our program has afforded more than 50 employment opportunities in this city!  </a:t>
            </a:r>
          </a:p>
          <a:p>
            <a:r>
              <a:rPr lang="en-US" sz="2000" kern="1200" dirty="0" smtClean="0">
                <a:solidFill>
                  <a:schemeClr val="tx1"/>
                </a:solidFill>
                <a:latin typeface="+mn-lt"/>
                <a:ea typeface="+mn-ea"/>
                <a:cs typeface="+mn-cs"/>
              </a:rPr>
              <a:t>You, our strong partners have been instrumental in making this vision a reality.  </a:t>
            </a:r>
            <a:r>
              <a:rPr lang="en-US" sz="2000" i="1" kern="1200" dirty="0" smtClean="0">
                <a:solidFill>
                  <a:schemeClr val="tx1"/>
                </a:solidFill>
                <a:effectLst>
                  <a:outerShdw blurRad="50800" dist="38100" algn="tr" rotWithShape="0">
                    <a:prstClr val="black">
                      <a:alpha val="40000"/>
                    </a:prstClr>
                  </a:outerShdw>
                </a:effectLst>
                <a:latin typeface="+mn-lt"/>
                <a:ea typeface="+mn-ea"/>
                <a:cs typeface="+mn-cs"/>
              </a:rPr>
              <a:t>Thank you</a:t>
            </a:r>
            <a:r>
              <a:rPr lang="en-US" sz="2000" kern="1200" dirty="0" smtClean="0">
                <a:solidFill>
                  <a:schemeClr val="tx1"/>
                </a:solidFill>
                <a:latin typeface="+mn-lt"/>
                <a:ea typeface="+mn-ea"/>
                <a:cs typeface="+mn-cs"/>
              </a:rPr>
              <a:t> for your partnership, your interest and support as we continue to bring opportunities to the youth and families of the City of Donaldsonville.</a:t>
            </a:r>
          </a:p>
          <a:p>
            <a:endParaRPr lang="en-US" sz="2000" kern="1200" dirty="0" smtClean="0">
              <a:solidFill>
                <a:schemeClr val="tx1"/>
              </a:solidFill>
              <a:latin typeface="+mn-lt"/>
              <a:ea typeface="+mn-ea"/>
              <a:cs typeface="+mn-cs"/>
            </a:endParaRPr>
          </a:p>
          <a:p>
            <a:r>
              <a:rPr lang="en-US" sz="2000" b="0" i="1" u="none" strike="noStrike" kern="1200" dirty="0" smtClean="0">
                <a:solidFill>
                  <a:schemeClr val="tx1"/>
                </a:solidFill>
                <a:latin typeface="+mn-lt"/>
                <a:ea typeface="+mn-ea"/>
                <a:cs typeface="+mn-cs"/>
              </a:rPr>
              <a:t>~ There is a place in God's sun for the youth 'farthest down' who has the vision, the determination, and the courage to reach it ~</a:t>
            </a:r>
            <a:r>
              <a:rPr lang="en-US" sz="2000" kern="1200" dirty="0" smtClean="0">
                <a:solidFill>
                  <a:schemeClr val="tx1"/>
                </a:solidFill>
                <a:latin typeface="+mn-lt"/>
                <a:ea typeface="+mn-ea"/>
                <a:cs typeface="+mn-cs"/>
              </a:rPr>
              <a:t> Mary McLeod Bethune</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Donna Gaignard</a:t>
            </a:r>
          </a:p>
          <a:p>
            <a:r>
              <a:rPr lang="en-US" sz="2000" i="1" kern="1200" dirty="0" smtClean="0">
                <a:solidFill>
                  <a:schemeClr val="tx1"/>
                </a:solidFill>
                <a:latin typeface="+mn-lt"/>
                <a:ea typeface="+mn-ea"/>
                <a:cs typeface="+mn-cs"/>
              </a:rPr>
              <a:t>Executive Director</a:t>
            </a:r>
            <a:endParaRPr lang="en-US" sz="2000" kern="1200" dirty="0" smtClean="0">
              <a:solidFill>
                <a:schemeClr val="tx1"/>
              </a:solidFill>
              <a:latin typeface="+mn-lt"/>
              <a:ea typeface="+mn-ea"/>
              <a:cs typeface="+mn-cs"/>
            </a:endParaRPr>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i="1" dirty="0" smtClean="0">
              <a:latin typeface="Bell MT" pitchFamily="18" charset="0"/>
            </a:endParaRPr>
          </a:p>
          <a:p>
            <a:endParaRPr lang="en-US" sz="20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i="1" dirty="0" smtClean="0">
              <a:effectLst>
                <a:outerShdw blurRad="50800" dist="38100" algn="tr" rotWithShape="0">
                  <a:prstClr val="black">
                    <a:alpha val="40000"/>
                  </a:prstClr>
                </a:outerShdw>
              </a:effectLst>
              <a:latin typeface="Arial Narrow"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i="1" dirty="0" smtClean="0">
                <a:effectLst>
                  <a:outerShdw blurRad="50800" dist="38100" algn="tr" rotWithShape="0">
                    <a:prstClr val="black">
                      <a:alpha val="40000"/>
                    </a:prstClr>
                  </a:outerShdw>
                </a:effectLst>
                <a:latin typeface="Arial Narrow" pitchFamily="34" charset="0"/>
                <a:cs typeface="Arial" pitchFamily="34" charset="0"/>
              </a:rPr>
              <a:t>Mission Statement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i="1" dirty="0" smtClean="0">
                <a:effectLst>
                  <a:outerShdw blurRad="50800" dist="38100" algn="tr" rotWithShape="0">
                    <a:prstClr val="black">
                      <a:alpha val="40000"/>
                    </a:prstClr>
                  </a:outerShdw>
                </a:effectLst>
                <a:latin typeface="Arial Narrow" pitchFamily="34" charset="0"/>
                <a:cs typeface="Arial" pitchFamily="34" charset="0"/>
              </a:rPr>
              <a:t>O</a:t>
            </a:r>
            <a:r>
              <a:rPr lang="en-US" sz="1200" b="1" i="1" dirty="0" smtClean="0">
                <a:latin typeface="Arial Narrow" pitchFamily="34" charset="0"/>
                <a:cs typeface="Arial" pitchFamily="34" charset="0"/>
              </a:rPr>
              <a:t>ur mission is to ensure bright futures for at risk children by providing them with educational opportunities and creating an atmosphere that promotes creativity and self-worth within them; to establish a strong presence in the community that will influence them to become viable caring and productive participants in mainstream society; to encourage college graduation. We pledge to promote the enrichment of the lives of people in this community by providing ways for them to be exposed to positive educational and creative opportunities that promote healthy living, successful academic prowess and cultural awareness. We believe that our future is directly bound to the future of our young people and we will provide supportive healthy environments to nurture their overall growth.  ……</a:t>
            </a:r>
            <a:r>
              <a:rPr lang="en-US" sz="1200" b="1" i="1" dirty="0" smtClean="0">
                <a:latin typeface="Bell MT" pitchFamily="18" charset="0"/>
              </a:rPr>
              <a:t>Bright Futures CLC</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dirty="0" smtClean="0">
              <a:latin typeface="Bell MT" pitchFamily="18" charset="0"/>
            </a:endParaRPr>
          </a:p>
        </p:txBody>
      </p:sp>
      <p:sp>
        <p:nvSpPr>
          <p:cNvPr id="4" name="Slide Number Placeholder 3"/>
          <p:cNvSpPr>
            <a:spLocks noGrp="1"/>
          </p:cNvSpPr>
          <p:nvPr>
            <p:ph type="sldNum" sz="quarter" idx="10"/>
          </p:nvPr>
        </p:nvSpPr>
        <p:spPr/>
        <p:txBody>
          <a:bodyPr/>
          <a:lstStyle/>
          <a:p>
            <a:fld id="{E16D8C4C-E0B4-4F42-B00D-EA85CBE06784}" type="slidenum">
              <a:rPr lang="en-US" smtClean="0"/>
              <a:pPr/>
              <a:t>4</a:t>
            </a:fld>
            <a:endParaRPr lang="en-US" dirty="0"/>
          </a:p>
        </p:txBody>
      </p:sp>
    </p:spTree>
    <p:extLst>
      <p:ext uri="{BB962C8B-B14F-4D97-AF65-F5344CB8AC3E}">
        <p14:creationId xmlns:p14="http://schemas.microsoft.com/office/powerpoint/2010/main" val="355855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Arial" pitchFamily="34" charset="0"/>
              <a:buChar char="•"/>
            </a:pPr>
            <a:r>
              <a:rPr lang="en-US" sz="1400" b="1" dirty="0" smtClean="0"/>
              <a:t>Summer</a:t>
            </a:r>
            <a:r>
              <a:rPr lang="en-US" sz="1400" b="1" baseline="0" dirty="0" smtClean="0"/>
              <a:t> Camp Description: </a:t>
            </a:r>
          </a:p>
          <a:p>
            <a:pPr lvl="2">
              <a:buFont typeface="Arial" pitchFamily="34" charset="0"/>
              <a:buChar char="•"/>
            </a:pPr>
            <a:r>
              <a:rPr lang="en-US" sz="2000" b="0" i="0" u="none" dirty="0" smtClean="0">
                <a:solidFill>
                  <a:srgbClr val="0070C0"/>
                </a:solidFill>
              </a:rPr>
              <a:t>Music Lessons</a:t>
            </a:r>
          </a:p>
          <a:p>
            <a:pPr lvl="2">
              <a:buFont typeface="Arial" pitchFamily="34" charset="0"/>
              <a:buChar char="•"/>
            </a:pPr>
            <a:r>
              <a:rPr lang="en-US" sz="2000" b="0" i="0" u="none" dirty="0" smtClean="0">
                <a:solidFill>
                  <a:srgbClr val="0070C0"/>
                </a:solidFill>
              </a:rPr>
              <a:t>Life Skills </a:t>
            </a:r>
          </a:p>
          <a:p>
            <a:pPr lvl="2">
              <a:buFont typeface="Arial" pitchFamily="34" charset="0"/>
              <a:buChar char="•"/>
            </a:pPr>
            <a:r>
              <a:rPr lang="en-US" sz="2000" b="0" i="0" u="none" dirty="0" smtClean="0">
                <a:solidFill>
                  <a:srgbClr val="0070C0"/>
                </a:solidFill>
              </a:rPr>
              <a:t>Fine Arts</a:t>
            </a:r>
          </a:p>
          <a:p>
            <a:pPr lvl="2">
              <a:buFont typeface="Arial" pitchFamily="34" charset="0"/>
              <a:buChar char="•"/>
            </a:pPr>
            <a:r>
              <a:rPr lang="en-US" sz="2000" b="0" i="0" u="none" dirty="0" smtClean="0">
                <a:solidFill>
                  <a:srgbClr val="0070C0"/>
                </a:solidFill>
              </a:rPr>
              <a:t>Volleyball  </a:t>
            </a:r>
          </a:p>
          <a:p>
            <a:pPr lvl="2">
              <a:buFont typeface="Arial" pitchFamily="34" charset="0"/>
              <a:buChar char="•"/>
            </a:pPr>
            <a:r>
              <a:rPr lang="en-US" sz="2000" b="0" i="0" u="none" dirty="0" smtClean="0">
                <a:solidFill>
                  <a:srgbClr val="0070C0"/>
                </a:solidFill>
              </a:rPr>
              <a:t>Golf</a:t>
            </a:r>
          </a:p>
          <a:p>
            <a:pPr lvl="2">
              <a:buFont typeface="Arial" pitchFamily="34" charset="0"/>
              <a:buChar char="•"/>
            </a:pPr>
            <a:r>
              <a:rPr lang="en-US" sz="2000" b="0" i="0" u="none" dirty="0" smtClean="0">
                <a:solidFill>
                  <a:srgbClr val="0070C0"/>
                </a:solidFill>
              </a:rPr>
              <a:t>Tennis </a:t>
            </a:r>
          </a:p>
          <a:p>
            <a:pPr lvl="2">
              <a:buFont typeface="Arial" pitchFamily="34" charset="0"/>
              <a:buChar char="•"/>
            </a:pPr>
            <a:r>
              <a:rPr lang="en-US" sz="2000" b="0" i="0" u="none" dirty="0" smtClean="0">
                <a:solidFill>
                  <a:srgbClr val="0070C0"/>
                </a:solidFill>
              </a:rPr>
              <a:t>Drama</a:t>
            </a:r>
          </a:p>
          <a:p>
            <a:r>
              <a:rPr lang="en-US" dirty="0" smtClean="0"/>
              <a:t>After School Enrichment Description:</a:t>
            </a:r>
          </a:p>
          <a:p>
            <a:pPr marL="171450" indent="-171450">
              <a:buFont typeface="Arial" pitchFamily="34" charset="0"/>
              <a:buChar char="•"/>
            </a:pPr>
            <a:r>
              <a:rPr lang="en-US" dirty="0" smtClean="0"/>
              <a:t>BF offers help in Math and ELA as well as ……………..</a:t>
            </a:r>
          </a:p>
          <a:p>
            <a:pPr marL="171450" indent="-171450">
              <a:buFont typeface="Arial" pitchFamily="34" charset="0"/>
              <a:buChar char="•"/>
            </a:pPr>
            <a:endParaRPr lang="en-US" dirty="0" smtClean="0"/>
          </a:p>
          <a:p>
            <a:pPr marL="0" indent="0">
              <a:buFont typeface="Arial" pitchFamily="34" charset="0"/>
              <a:buNone/>
            </a:pPr>
            <a:r>
              <a:rPr lang="en-US" dirty="0" smtClean="0"/>
              <a:t>Arts</a:t>
            </a:r>
          </a:p>
          <a:p>
            <a:pPr marL="171450" indent="-171450">
              <a:buFont typeface="Arial" pitchFamily="34" charset="0"/>
              <a:buChar char="•"/>
            </a:pPr>
            <a:r>
              <a:rPr lang="en-US" dirty="0" smtClean="0"/>
              <a:t>Students receive music lessons, fine arts,</a:t>
            </a:r>
            <a:r>
              <a:rPr lang="en-US" baseline="0" dirty="0" smtClean="0"/>
              <a:t> arts &amp; crafts, dance including salsa, hip hop and classical ballet</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Recreation</a:t>
            </a:r>
          </a:p>
          <a:p>
            <a:pPr marL="171450" indent="-171450">
              <a:buFont typeface="Arial" pitchFamily="34" charset="0"/>
              <a:buChar char="•"/>
            </a:pPr>
            <a:r>
              <a:rPr lang="en-US" baseline="0" dirty="0" smtClean="0"/>
              <a:t>SPARKS</a:t>
            </a:r>
            <a:endParaRPr lang="en-US" dirty="0" smtClean="0"/>
          </a:p>
          <a:p>
            <a:pPr marL="0" indent="0">
              <a:buFont typeface="Arial" pitchFamily="34"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5</a:t>
            </a:fld>
            <a:endParaRPr lang="en-US" dirty="0"/>
          </a:p>
        </p:txBody>
      </p:sp>
    </p:spTree>
    <p:extLst>
      <p:ext uri="{BB962C8B-B14F-4D97-AF65-F5344CB8AC3E}">
        <p14:creationId xmlns:p14="http://schemas.microsoft.com/office/powerpoint/2010/main" val="287156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6</a:t>
            </a:fld>
            <a:endParaRPr lang="en-US" dirty="0"/>
          </a:p>
        </p:txBody>
      </p:sp>
    </p:spTree>
    <p:extLst>
      <p:ext uri="{BB962C8B-B14F-4D97-AF65-F5344CB8AC3E}">
        <p14:creationId xmlns:p14="http://schemas.microsoft.com/office/powerpoint/2010/main" val="2410785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List current and upcoming events</a:t>
            </a:r>
          </a:p>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7</a:t>
            </a:fld>
            <a:endParaRPr lang="en-US" dirty="0"/>
          </a:p>
        </p:txBody>
      </p:sp>
    </p:spTree>
    <p:extLst>
      <p:ext uri="{BB962C8B-B14F-4D97-AF65-F5344CB8AC3E}">
        <p14:creationId xmlns:p14="http://schemas.microsoft.com/office/powerpoint/2010/main" val="2630362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8</a:t>
            </a:fld>
            <a:endParaRPr lang="en-US" dirty="0"/>
          </a:p>
        </p:txBody>
      </p:sp>
    </p:spTree>
    <p:extLst>
      <p:ext uri="{BB962C8B-B14F-4D97-AF65-F5344CB8AC3E}">
        <p14:creationId xmlns:p14="http://schemas.microsoft.com/office/powerpoint/2010/main" val="861741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16D8C4C-E0B4-4F42-B00D-EA85CBE06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274D52B-767A-4085-A03F-1767C008988B}" type="datetimeFigureOut">
              <a:rPr lang="en-US" smtClean="0"/>
              <a:pPr/>
              <a:t>8/22/2011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FCAE1D4-7854-4414-A078-A2AA81E9A25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FCAE1D4-7854-4414-A078-A2AA81E9A25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FCAE1D4-7854-4414-A078-A2AA81E9A25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FCAE1D4-7854-4414-A078-A2AA81E9A256}"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FCAE1D4-7854-4414-A078-A2AA81E9A256}"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FCAE1D4-7854-4414-A078-A2AA81E9A256}"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1FCAE1D4-7854-4414-A078-A2AA81E9A25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1FCAE1D4-7854-4414-A078-A2AA81E9A256}"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274D52B-767A-4085-A03F-1767C008988B}" type="datetimeFigureOut">
              <a:rPr lang="en-US" smtClean="0"/>
              <a:pPr/>
              <a:t>8/22/2011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FCAE1D4-7854-4414-A078-A2AA81E9A25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274D52B-767A-4085-A03F-1767C008988B}" type="datetimeFigureOut">
              <a:rPr lang="en-US" smtClean="0"/>
              <a:pPr/>
              <a:t>8/22/2011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FCAE1D4-7854-4414-A078-A2AA81E9A25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274D52B-767A-4085-A03F-1767C008988B}" type="datetimeFigureOut">
              <a:rPr lang="en-US" smtClean="0"/>
              <a:pPr/>
              <a:t>8/22/2011</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CAE1D4-7854-4414-A078-A2AA81E9A256}"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274D52B-767A-4085-A03F-1767C008988B}" type="datetimeFigureOut">
              <a:rPr lang="en-US" smtClean="0"/>
              <a:pPr/>
              <a:t>8/22/2011</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CAE1D4-7854-4414-A078-A2AA81E9A2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mailto:bfutures1@gmail.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www.irs.gov/businesses/small/article/0,,id=99194,00.html" TargetMode="External"/><Relationship Id="rId7" Type="http://schemas.openxmlformats.org/officeDocument/2006/relationships/hyperlink" Target="http://bigbuddyprogram.net/web/wp-content/uploads/2010/11/big-buddy-staff-application.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bigbuddyprogram.net/web/wp-content/uploads/2010/11/2011-mentor-application.doc" TargetMode="External"/><Relationship Id="rId4" Type="http://schemas.openxmlformats.org/officeDocument/2006/relationships/hyperlink" Target="http://revenue.louisiana.gov/forms/taxforms/1300T(10_08)f.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2521688"/>
          </a:xfrm>
          <a:effectLst>
            <a:glow rad="228600">
              <a:srgbClr val="00B050">
                <a:alpha val="40000"/>
              </a:srgbClr>
            </a:glow>
          </a:effectLst>
        </p:spPr>
        <p:style>
          <a:lnRef idx="0">
            <a:scrgbClr r="0" g="0" b="0"/>
          </a:lnRef>
          <a:fillRef idx="1001">
            <a:schemeClr val="lt2"/>
          </a:fillRef>
          <a:effectRef idx="0">
            <a:scrgbClr r="0" g="0" b="0"/>
          </a:effectRef>
          <a:fontRef idx="major"/>
        </p:style>
        <p:txBody>
          <a:bodyPr anchor="ctr" anchorCtr="0">
            <a:normAutofit/>
          </a:bodyPr>
          <a:lstStyle/>
          <a:p>
            <a:r>
              <a:rPr lang="en-US"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Rounded MT Bold" pitchFamily="34" charset="0"/>
              </a:rPr>
              <a:t>Bright Futures CLC</a:t>
            </a:r>
            <a:br>
              <a:rPr lang="en-US"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Rounded MT Bold" pitchFamily="34" charset="0"/>
              </a:rPr>
            </a:br>
            <a:r>
              <a:rPr lang="en-US"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Rounded MT Bold" pitchFamily="34" charset="0"/>
              </a:rPr>
              <a:t/>
            </a:r>
            <a:br>
              <a:rPr lang="en-US"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Rounded MT Bold" pitchFamily="34" charset="0"/>
              </a:rPr>
            </a:br>
            <a:endParaRPr lang="en-US" sz="3600" b="0" i="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Rounded MT Bold" pitchFamily="34" charset="0"/>
              <a:cs typeface="Microsoft New Tai Lue" pitchFamily="34" charset="0"/>
            </a:endParaRPr>
          </a:p>
        </p:txBody>
      </p:sp>
      <p:pic>
        <p:nvPicPr>
          <p:cNvPr id="3" name="Picture 2" descr="D:\BF_Logo_WordsOnly.jpg"/>
          <p:cNvPicPr/>
          <p:nvPr/>
        </p:nvPicPr>
        <p:blipFill>
          <a:blip r:embed="rId3" cstate="print"/>
          <a:srcRect/>
          <a:stretch>
            <a:fillRect/>
          </a:stretch>
        </p:blipFill>
        <p:spPr bwMode="auto">
          <a:xfrm>
            <a:off x="2514600" y="2057400"/>
            <a:ext cx="5638800" cy="1219200"/>
          </a:xfrm>
          <a:prstGeom prst="rect">
            <a:avLst/>
          </a:prstGeom>
          <a:gradFill>
            <a:gsLst>
              <a:gs pos="0">
                <a:srgbClr val="03D4A8"/>
              </a:gs>
              <a:gs pos="25000">
                <a:srgbClr val="21D6E0"/>
              </a:gs>
              <a:gs pos="75000">
                <a:srgbClr val="0087E6"/>
              </a:gs>
              <a:gs pos="100000">
                <a:srgbClr val="005CBF"/>
              </a:gs>
            </a:gsLst>
            <a:lin ang="5400000" scaled="0"/>
          </a:gradFill>
          <a:ln w="9525">
            <a:noFill/>
            <a:miter lim="800000"/>
            <a:headEnd/>
            <a:tailEnd/>
          </a:ln>
          <a:effectLst>
            <a:outerShdw blurRad="76200" dist="127000" dir="5400000" sx="107000" sy="107000" algn="t" rotWithShape="0">
              <a:prstClr val="black">
                <a:alpha val="33000"/>
              </a:prstClr>
            </a:outerShdw>
          </a:effectLst>
        </p:spPr>
      </p:pic>
    </p:spTree>
    <p:extLst>
      <p:ext uri="{BB962C8B-B14F-4D97-AF65-F5344CB8AC3E}">
        <p14:creationId xmlns:p14="http://schemas.microsoft.com/office/powerpoint/2010/main" val="2076490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Contact information for the center. </a:t>
            </a:r>
          </a:p>
          <a:p>
            <a:r>
              <a:rPr lang="en-US" dirty="0" smtClean="0">
                <a:solidFill>
                  <a:srgbClr val="0070C0"/>
                </a:solidFill>
              </a:rPr>
              <a:t>Call us at 225 473 2002</a:t>
            </a:r>
          </a:p>
          <a:p>
            <a:r>
              <a:rPr lang="en-US" dirty="0" smtClean="0">
                <a:solidFill>
                  <a:srgbClr val="0070C0"/>
                </a:solidFill>
              </a:rPr>
              <a:t>Fax us at 225 473 6001</a:t>
            </a:r>
          </a:p>
          <a:p>
            <a:r>
              <a:rPr lang="en-US" dirty="0" smtClean="0">
                <a:solidFill>
                  <a:srgbClr val="0070C0"/>
                </a:solidFill>
              </a:rPr>
              <a:t>Email us at </a:t>
            </a:r>
            <a:r>
              <a:rPr lang="en-US" dirty="0" smtClean="0">
                <a:solidFill>
                  <a:srgbClr val="0070C0"/>
                </a:solidFill>
                <a:hlinkClick r:id="rId3"/>
              </a:rPr>
              <a:t>bfutures1@gmail.com</a:t>
            </a:r>
            <a:r>
              <a:rPr lang="en-US" dirty="0" smtClean="0">
                <a:solidFill>
                  <a:srgbClr val="0070C0"/>
                </a:solidFill>
              </a:rPr>
              <a:t> </a:t>
            </a:r>
          </a:p>
          <a:p>
            <a:r>
              <a:rPr lang="en-US" dirty="0" smtClean="0">
                <a:solidFill>
                  <a:srgbClr val="0070C0"/>
                </a:solidFill>
              </a:rPr>
              <a:t>Visit us on </a:t>
            </a:r>
            <a:r>
              <a:rPr lang="en-US" u="sng" dirty="0" smtClean="0">
                <a:solidFill>
                  <a:srgbClr val="0070C0"/>
                </a:solidFill>
                <a:latin typeface="Bell MT" pitchFamily="18" charset="0"/>
              </a:rPr>
              <a:t>Facebook</a:t>
            </a:r>
          </a:p>
          <a:p>
            <a:r>
              <a:rPr lang="en-US" u="sng" dirty="0" smtClean="0">
                <a:solidFill>
                  <a:srgbClr val="0070C0"/>
                </a:solidFill>
                <a:latin typeface="Bell MT" pitchFamily="18" charset="0"/>
              </a:rPr>
              <a:t>Comments:  </a:t>
            </a:r>
          </a:p>
          <a:p>
            <a:endParaRPr lang="en-US" dirty="0">
              <a:solidFill>
                <a:srgbClr val="0070C0"/>
              </a:solidFill>
            </a:endParaRPr>
          </a:p>
        </p:txBody>
      </p:sp>
      <p:sp>
        <p:nvSpPr>
          <p:cNvPr id="2" name="Title 1"/>
          <p:cNvSpPr>
            <a:spLocks noGrp="1"/>
          </p:cNvSpPr>
          <p:nvPr>
            <p:ph type="title"/>
          </p:nvPr>
        </p:nvSpPr>
        <p:spPr/>
        <p:txBody>
          <a:bodyPr/>
          <a:lstStyle/>
          <a:p>
            <a:r>
              <a:rPr lang="en-US" dirty="0" smtClean="0">
                <a:solidFill>
                  <a:srgbClr val="0070C0"/>
                </a:solidFill>
              </a:rPr>
              <a:t>Contact Us</a:t>
            </a:r>
            <a:endParaRPr lang="en-US" dirty="0">
              <a:solidFill>
                <a:srgbClr val="0070C0"/>
              </a:solidFill>
            </a:endParaRPr>
          </a:p>
        </p:txBody>
      </p:sp>
      <p:sp>
        <p:nvSpPr>
          <p:cNvPr id="4" name="Rectangle 3"/>
          <p:cNvSpPr/>
          <p:nvPr/>
        </p:nvSpPr>
        <p:spPr>
          <a:xfrm>
            <a:off x="1524000" y="4419600"/>
            <a:ext cx="3733800" cy="838200"/>
          </a:xfrm>
          <a:prstGeom prst="rect">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Type your comments here</a:t>
            </a:r>
            <a:endParaRPr lang="en-US" sz="1600" dirty="0"/>
          </a:p>
        </p:txBody>
      </p:sp>
    </p:spTree>
    <p:extLst>
      <p:ext uri="{BB962C8B-B14F-4D97-AF65-F5344CB8AC3E}">
        <p14:creationId xmlns:p14="http://schemas.microsoft.com/office/powerpoint/2010/main" val="253564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0" fontAlgn="base">
              <a:spcAft>
                <a:spcPct val="0"/>
              </a:spcAft>
            </a:pPr>
            <a:r>
              <a:rPr lang="en-US" sz="3200" dirty="0" smtClean="0">
                <a:solidFill>
                  <a:srgbClr val="0070C0"/>
                </a:solidFill>
                <a:latin typeface="Verdana" pitchFamily="34" charset="0"/>
                <a:ea typeface="Calibri" pitchFamily="34" charset="0"/>
                <a:cs typeface="Times New Roman" pitchFamily="18" charset="0"/>
              </a:rPr>
              <a:t>What students are saying…………</a:t>
            </a:r>
            <a:endParaRPr lang="en-US" sz="3200" dirty="0" smtClean="0">
              <a:latin typeface="Verdana" pitchFamily="34" charset="0"/>
            </a:endParaRPr>
          </a:p>
        </p:txBody>
      </p:sp>
      <p:sp>
        <p:nvSpPr>
          <p:cNvPr id="4" name="Content Placeholder 3"/>
          <p:cNvSpPr>
            <a:spLocks noGrp="1"/>
          </p:cNvSpPr>
          <p:nvPr>
            <p:ph sz="half" idx="1"/>
          </p:nvPr>
        </p:nvSpPr>
        <p:spPr>
          <a:xfrm>
            <a:off x="457200" y="1295400"/>
            <a:ext cx="4038600" cy="4648200"/>
          </a:xfrm>
        </p:spPr>
        <p:txBody>
          <a:bodyPr>
            <a:noAutofit/>
          </a:bodyPr>
          <a:lstStyle/>
          <a:p>
            <a:pPr marL="0" lvl="0" indent="0" eaLnBrk="0" fontAlgn="base" hangingPunct="0">
              <a:spcBef>
                <a:spcPct val="0"/>
              </a:spcBef>
              <a:spcAft>
                <a:spcPct val="0"/>
              </a:spcAft>
              <a:buClrTx/>
              <a:buSzTx/>
              <a:buFontTx/>
              <a:buChar char="•"/>
            </a:pPr>
            <a:r>
              <a:rPr lang="en-US" sz="1850" b="1" dirty="0" smtClean="0">
                <a:latin typeface="Verdana" pitchFamily="34" charset="0"/>
                <a:ea typeface="Calibri" pitchFamily="34" charset="0"/>
                <a:cs typeface="Times New Roman" pitchFamily="18" charset="0"/>
              </a:rPr>
              <a:t>% of students in the summer program that reported : At least one adult here cares about me </a:t>
            </a:r>
            <a:r>
              <a:rPr lang="en-US" sz="1850" b="1" u="sng" dirty="0" smtClean="0">
                <a:latin typeface="Verdana" pitchFamily="34" charset="0"/>
                <a:ea typeface="Calibri" pitchFamily="34" charset="0"/>
                <a:cs typeface="Times New Roman" pitchFamily="18" charset="0"/>
              </a:rPr>
              <a:t>all the time</a:t>
            </a:r>
            <a:r>
              <a:rPr lang="en-US" sz="1850" b="1" dirty="0" smtClean="0">
                <a:latin typeface="Verdana" pitchFamily="34" charset="0"/>
                <a:ea typeface="Calibri" pitchFamily="34" charset="0"/>
                <a:cs typeface="Times New Roman" pitchFamily="18" charset="0"/>
              </a:rPr>
              <a:t>  - 82.9%</a:t>
            </a:r>
            <a:endParaRPr lang="en-US" sz="1850" b="1" dirty="0" smtClean="0">
              <a:latin typeface="Verdana" pitchFamily="34" charset="0"/>
            </a:endParaRPr>
          </a:p>
          <a:p>
            <a:pPr marL="0" lvl="0" indent="0" eaLnBrk="0" fontAlgn="base" hangingPunct="0">
              <a:spcBef>
                <a:spcPct val="0"/>
              </a:spcBef>
              <a:spcAft>
                <a:spcPct val="0"/>
              </a:spcAft>
              <a:buClrTx/>
              <a:buSzTx/>
              <a:buFontTx/>
              <a:buChar char="•"/>
            </a:pPr>
            <a:r>
              <a:rPr lang="en-US" sz="1850" b="1" dirty="0" smtClean="0">
                <a:latin typeface="Verdana" pitchFamily="34" charset="0"/>
                <a:ea typeface="Calibri" pitchFamily="34" charset="0"/>
                <a:cs typeface="Times New Roman" pitchFamily="18" charset="0"/>
              </a:rPr>
              <a:t>% of students that reported feeling welcome in the Program </a:t>
            </a:r>
            <a:r>
              <a:rPr lang="en-US" sz="1850" b="1" u="sng" dirty="0" smtClean="0">
                <a:latin typeface="Verdana" pitchFamily="34" charset="0"/>
                <a:ea typeface="Calibri" pitchFamily="34" charset="0"/>
                <a:cs typeface="Times New Roman" pitchFamily="18" charset="0"/>
              </a:rPr>
              <a:t>all the time </a:t>
            </a:r>
            <a:r>
              <a:rPr lang="en-US" sz="1850" b="1" dirty="0" smtClean="0">
                <a:latin typeface="Verdana" pitchFamily="34" charset="0"/>
                <a:ea typeface="Calibri" pitchFamily="34" charset="0"/>
                <a:cs typeface="Times New Roman" pitchFamily="18" charset="0"/>
              </a:rPr>
              <a:t>– 86.8%</a:t>
            </a:r>
            <a:endParaRPr lang="en-US" sz="1850" b="1" dirty="0" smtClean="0">
              <a:latin typeface="Verdana" pitchFamily="34" charset="0"/>
            </a:endParaRPr>
          </a:p>
          <a:p>
            <a:pPr marL="0" lvl="0" indent="0" eaLnBrk="0" fontAlgn="base" hangingPunct="0">
              <a:spcBef>
                <a:spcPct val="0"/>
              </a:spcBef>
              <a:spcAft>
                <a:spcPct val="0"/>
              </a:spcAft>
              <a:buClrTx/>
              <a:buSzTx/>
              <a:buFontTx/>
              <a:buChar char="•"/>
            </a:pPr>
            <a:r>
              <a:rPr lang="en-US" sz="1850" b="1" dirty="0" smtClean="0">
                <a:latin typeface="Verdana" pitchFamily="34" charset="0"/>
                <a:ea typeface="Calibri" pitchFamily="34" charset="0"/>
                <a:cs typeface="Times New Roman" pitchFamily="18" charset="0"/>
              </a:rPr>
              <a:t>% of students that reported “I really like coming to this Program”,  </a:t>
            </a:r>
            <a:r>
              <a:rPr lang="en-US" sz="1850" b="1" u="sng" dirty="0" smtClean="0">
                <a:latin typeface="Verdana" pitchFamily="34" charset="0"/>
                <a:ea typeface="Calibri" pitchFamily="34" charset="0"/>
                <a:cs typeface="Times New Roman" pitchFamily="18" charset="0"/>
              </a:rPr>
              <a:t>all the time </a:t>
            </a:r>
            <a:r>
              <a:rPr lang="en-US" sz="1850" b="1" dirty="0" smtClean="0">
                <a:latin typeface="Verdana" pitchFamily="34" charset="0"/>
                <a:ea typeface="Calibri" pitchFamily="34" charset="0"/>
                <a:cs typeface="Times New Roman" pitchFamily="18" charset="0"/>
              </a:rPr>
              <a:t>– 67.2%</a:t>
            </a:r>
            <a:endParaRPr lang="en-US" sz="1850" b="1" dirty="0" smtClean="0">
              <a:latin typeface="Verdana" pitchFamily="34" charset="0"/>
            </a:endParaRPr>
          </a:p>
          <a:p>
            <a:pPr marL="0" lvl="0" indent="0" eaLnBrk="0" fontAlgn="base" hangingPunct="0">
              <a:spcBef>
                <a:spcPct val="0"/>
              </a:spcBef>
              <a:spcAft>
                <a:spcPct val="0"/>
              </a:spcAft>
              <a:buClrTx/>
              <a:buSzTx/>
              <a:buFontTx/>
              <a:buChar char="•"/>
            </a:pPr>
            <a:r>
              <a:rPr lang="en-US" sz="1850" b="1" dirty="0" smtClean="0">
                <a:latin typeface="Verdana" pitchFamily="34" charset="0"/>
                <a:ea typeface="Calibri" pitchFamily="34" charset="0"/>
                <a:cs typeface="Times New Roman" pitchFamily="18" charset="0"/>
              </a:rPr>
              <a:t>% of students that reported “the activities here are fun” </a:t>
            </a:r>
            <a:r>
              <a:rPr lang="en-US" sz="1850" b="1" u="sng" dirty="0" smtClean="0">
                <a:latin typeface="Verdana" pitchFamily="34" charset="0"/>
                <a:ea typeface="Calibri" pitchFamily="34" charset="0"/>
                <a:cs typeface="Times New Roman" pitchFamily="18" charset="0"/>
              </a:rPr>
              <a:t>all the time - </a:t>
            </a:r>
            <a:r>
              <a:rPr lang="en-US" sz="1850" b="1" dirty="0" smtClean="0">
                <a:latin typeface="Verdana" pitchFamily="34" charset="0"/>
                <a:ea typeface="Calibri" pitchFamily="34" charset="0"/>
                <a:cs typeface="Times New Roman" pitchFamily="18" charset="0"/>
              </a:rPr>
              <a:t> 69.9%</a:t>
            </a:r>
            <a:endParaRPr lang="en-US" sz="1850" b="1" dirty="0" smtClean="0">
              <a:latin typeface="Verdana" pitchFamily="34" charset="0"/>
            </a:endParaRPr>
          </a:p>
          <a:p>
            <a:endParaRPr lang="en-US" sz="1800" b="1" dirty="0">
              <a:latin typeface="Verdana" pitchFamily="34" charset="0"/>
            </a:endParaRPr>
          </a:p>
        </p:txBody>
      </p:sp>
      <p:sp>
        <p:nvSpPr>
          <p:cNvPr id="5" name="Content Placeholder 4"/>
          <p:cNvSpPr>
            <a:spLocks noGrp="1"/>
          </p:cNvSpPr>
          <p:nvPr>
            <p:ph sz="half" idx="2"/>
          </p:nvPr>
        </p:nvSpPr>
        <p:spPr>
          <a:xfrm>
            <a:off x="4648200" y="1295400"/>
            <a:ext cx="4038600" cy="4525963"/>
          </a:xfrm>
        </p:spPr>
        <p:txBody>
          <a:bodyPr>
            <a:normAutofit/>
          </a:bodyPr>
          <a:lstStyle/>
          <a:p>
            <a:pPr marL="0" lvl="0" indent="0" eaLnBrk="0" fontAlgn="base" hangingPunct="0">
              <a:spcBef>
                <a:spcPct val="0"/>
              </a:spcBef>
              <a:spcAft>
                <a:spcPct val="0"/>
              </a:spcAft>
              <a:buClrTx/>
              <a:buSzTx/>
              <a:buFontTx/>
              <a:buChar char="•"/>
            </a:pPr>
            <a:r>
              <a:rPr lang="en-US" sz="2000" b="1" dirty="0" smtClean="0">
                <a:latin typeface="Verdana" pitchFamily="34" charset="0"/>
                <a:ea typeface="Calibri" pitchFamily="34" charset="0"/>
                <a:cs typeface="Times New Roman" pitchFamily="18" charset="0"/>
              </a:rPr>
              <a:t>% of students that reported “the activities here challenge me to learn new skills ” </a:t>
            </a:r>
            <a:r>
              <a:rPr lang="en-US" sz="2000" b="1" u="sng" dirty="0" smtClean="0">
                <a:latin typeface="Verdana" pitchFamily="34" charset="0"/>
                <a:ea typeface="Calibri" pitchFamily="34" charset="0"/>
                <a:cs typeface="Times New Roman" pitchFamily="18" charset="0"/>
              </a:rPr>
              <a:t>all the time - </a:t>
            </a:r>
            <a:r>
              <a:rPr lang="en-US" sz="2000" b="1" dirty="0" smtClean="0">
                <a:latin typeface="Verdana" pitchFamily="34" charset="0"/>
                <a:ea typeface="Calibri" pitchFamily="34" charset="0"/>
                <a:cs typeface="Times New Roman" pitchFamily="18" charset="0"/>
              </a:rPr>
              <a:t> 65.2%</a:t>
            </a:r>
            <a:endParaRPr lang="en-US" sz="2000" b="1" dirty="0" smtClean="0">
              <a:latin typeface="Verdana" pitchFamily="34" charset="0"/>
            </a:endParaRPr>
          </a:p>
          <a:p>
            <a:pPr marL="0" lvl="0" indent="0" eaLnBrk="0" fontAlgn="base" hangingPunct="0">
              <a:spcBef>
                <a:spcPct val="0"/>
              </a:spcBef>
              <a:spcAft>
                <a:spcPct val="0"/>
              </a:spcAft>
              <a:buClrTx/>
              <a:buSzTx/>
              <a:buFontTx/>
              <a:buChar char="•"/>
            </a:pPr>
            <a:r>
              <a:rPr lang="en-US" sz="2000" b="1" dirty="0" smtClean="0">
                <a:latin typeface="Verdana" pitchFamily="34" charset="0"/>
                <a:ea typeface="Calibri" pitchFamily="34" charset="0"/>
                <a:cs typeface="Times New Roman" pitchFamily="18" charset="0"/>
              </a:rPr>
              <a:t>% of classes for which more than half of students reported liking </a:t>
            </a:r>
            <a:r>
              <a:rPr lang="en-US" sz="2000" b="1" u="sng" dirty="0" smtClean="0">
                <a:latin typeface="Verdana" pitchFamily="34" charset="0"/>
                <a:ea typeface="Calibri" pitchFamily="34" charset="0"/>
                <a:cs typeface="Times New Roman" pitchFamily="18" charset="0"/>
              </a:rPr>
              <a:t>a lot</a:t>
            </a:r>
            <a:r>
              <a:rPr lang="en-US" sz="2000" b="1" dirty="0" smtClean="0">
                <a:latin typeface="Verdana" pitchFamily="34" charset="0"/>
                <a:ea typeface="Calibri" pitchFamily="34" charset="0"/>
                <a:cs typeface="Times New Roman" pitchFamily="18" charset="0"/>
              </a:rPr>
              <a:t> -  100%  </a:t>
            </a:r>
            <a:endParaRPr lang="en-US" sz="2000" b="1" dirty="0" smtClean="0">
              <a:latin typeface="Verdana" pitchFamily="34" charset="0"/>
            </a:endParaRPr>
          </a:p>
          <a:p>
            <a:pPr marL="0" lvl="0" indent="0" eaLnBrk="0" fontAlgn="base" hangingPunct="0">
              <a:spcBef>
                <a:spcPct val="0"/>
              </a:spcBef>
              <a:spcAft>
                <a:spcPct val="0"/>
              </a:spcAft>
              <a:buClrTx/>
              <a:buSzTx/>
              <a:buFontTx/>
              <a:buChar char="•"/>
            </a:pPr>
            <a:r>
              <a:rPr lang="en-US" sz="2000" b="1" dirty="0" smtClean="0">
                <a:latin typeface="Verdana" pitchFamily="34" charset="0"/>
                <a:ea typeface="Calibri" pitchFamily="34" charset="0"/>
                <a:cs typeface="Times New Roman" pitchFamily="18" charset="0"/>
              </a:rPr>
              <a:t>% of students that reported liking Water Day </a:t>
            </a:r>
            <a:r>
              <a:rPr lang="en-US" sz="2000" b="1" u="sng" dirty="0" smtClean="0">
                <a:latin typeface="Verdana" pitchFamily="34" charset="0"/>
                <a:ea typeface="Calibri" pitchFamily="34" charset="0"/>
                <a:cs typeface="Times New Roman" pitchFamily="18" charset="0"/>
              </a:rPr>
              <a:t>a lot</a:t>
            </a:r>
            <a:r>
              <a:rPr lang="en-US" sz="2000" b="1" dirty="0" smtClean="0">
                <a:latin typeface="Verdana" pitchFamily="34" charset="0"/>
                <a:ea typeface="Calibri" pitchFamily="34" charset="0"/>
                <a:cs typeface="Times New Roman" pitchFamily="18" charset="0"/>
              </a:rPr>
              <a:t> – 100%</a:t>
            </a:r>
            <a:endParaRPr lang="en-US" sz="2000" b="1" dirty="0" smtClean="0">
              <a:latin typeface="Verdana" pitchFamily="34" charset="0"/>
            </a:endParaRPr>
          </a:p>
          <a:p>
            <a:endParaRPr lang="en-US" b="1" dirty="0">
              <a:latin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Reaching for the Stars!</a:t>
            </a:r>
            <a:endParaRPr lang="en-US" dirty="0"/>
          </a:p>
        </p:txBody>
      </p:sp>
      <p:pic>
        <p:nvPicPr>
          <p:cNvPr id="3" name="Picture 2"/>
          <p:cNvPicPr>
            <a:picLocks noChangeAspect="1" noChangeArrowheads="1"/>
          </p:cNvPicPr>
          <p:nvPr/>
        </p:nvPicPr>
        <p:blipFill>
          <a:blip r:embed="rId3" cstate="print"/>
          <a:srcRect/>
          <a:stretch>
            <a:fillRect/>
          </a:stretch>
        </p:blipFill>
        <p:spPr bwMode="auto">
          <a:xfrm>
            <a:off x="685800" y="1295400"/>
            <a:ext cx="7617886" cy="3048000"/>
          </a:xfrm>
          <a:prstGeom prst="rect">
            <a:avLst/>
          </a:prstGeom>
          <a:noFill/>
          <a:ln w="9525">
            <a:noFill/>
            <a:miter lim="800000"/>
            <a:headEnd/>
            <a:tailEnd/>
          </a:ln>
        </p:spPr>
      </p:pic>
      <p:sp>
        <p:nvSpPr>
          <p:cNvPr id="4" name="Rectangle 3"/>
          <p:cNvSpPr/>
          <p:nvPr/>
        </p:nvSpPr>
        <p:spPr>
          <a:xfrm>
            <a:off x="762000" y="4495800"/>
            <a:ext cx="7467600" cy="954107"/>
          </a:xfrm>
          <a:prstGeom prst="rect">
            <a:avLst/>
          </a:prstGeom>
        </p:spPr>
        <p:txBody>
          <a:bodyPr wrap="square">
            <a:spAutoFit/>
          </a:bodyPr>
          <a:lstStyle/>
          <a:p>
            <a:r>
              <a:rPr lang="en-US" b="1" i="1" dirty="0" smtClean="0"/>
              <a:t>~ There is a place in God's sun for the youth 'farthest down' who has the vision, the determination, and the courage to reach it </a:t>
            </a:r>
            <a:r>
              <a:rPr lang="en-US" sz="2000" b="1" i="1" dirty="0" smtClean="0"/>
              <a:t>~</a:t>
            </a:r>
            <a:r>
              <a:rPr lang="en-US" sz="2000" b="1" dirty="0" smtClean="0"/>
              <a:t> </a:t>
            </a:r>
            <a:r>
              <a:rPr lang="en-US" sz="1600" b="1" dirty="0" smtClean="0"/>
              <a:t>Mary McLeod Bethune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14400"/>
            <a:ext cx="7772400" cy="1829761"/>
          </a:xfrm>
        </p:spPr>
        <p:txBody>
          <a:bodyPr>
            <a:normAutofit/>
          </a:bodyPr>
          <a:lstStyle/>
          <a:p>
            <a:endParaRPr lang="en-US" sz="5400" dirty="0"/>
          </a:p>
        </p:txBody>
      </p:sp>
      <p:sp>
        <p:nvSpPr>
          <p:cNvPr id="3" name="Subtitle 2"/>
          <p:cNvSpPr>
            <a:spLocks noGrp="1"/>
          </p:cNvSpPr>
          <p:nvPr>
            <p:ph type="subTitle" idx="1"/>
          </p:nvPr>
        </p:nvSpPr>
        <p:spPr>
          <a:xfrm>
            <a:off x="533400" y="3276600"/>
            <a:ext cx="8077200" cy="1752599"/>
          </a:xfrm>
        </p:spPr>
        <p:txBody>
          <a:bodyPr>
            <a:normAutofit fontScale="47500" lnSpcReduction="20000"/>
          </a:bodyPr>
          <a:lstStyle/>
          <a:p>
            <a:r>
              <a:rPr lang="en-US" sz="6500" b="1" i="1" dirty="0" smtClean="0"/>
              <a:t>Donna Gaignard</a:t>
            </a:r>
            <a:r>
              <a:rPr lang="en-US" sz="6500" b="1" i="1" dirty="0" smtClean="0"/>
              <a:t>, Executive Director</a:t>
            </a:r>
          </a:p>
          <a:p>
            <a:r>
              <a:rPr lang="en-US" sz="6500" b="1" i="1" dirty="0" smtClean="0"/>
              <a:t>Cell:  (225) 717 2595</a:t>
            </a:r>
          </a:p>
          <a:p>
            <a:r>
              <a:rPr lang="en-US" sz="6500" b="1" i="1" dirty="0" smtClean="0"/>
              <a:t>djgaignard@yahoo.com</a:t>
            </a:r>
            <a:endParaRPr lang="en-US" sz="6500" b="1" dirty="0" smtClean="0"/>
          </a:p>
          <a:p>
            <a:endParaRPr lang="en-US" dirty="0"/>
          </a:p>
        </p:txBody>
      </p:sp>
      <p:pic>
        <p:nvPicPr>
          <p:cNvPr id="4" name="Picture 3" descr="D:\BF_Logo_WordsOnly.jpg"/>
          <p:cNvPicPr/>
          <p:nvPr/>
        </p:nvPicPr>
        <p:blipFill>
          <a:blip r:embed="rId2" cstate="print"/>
          <a:srcRect/>
          <a:stretch>
            <a:fillRect/>
          </a:stretch>
        </p:blipFill>
        <p:spPr bwMode="auto">
          <a:xfrm>
            <a:off x="2438400" y="1219200"/>
            <a:ext cx="6019800" cy="1485900"/>
          </a:xfrm>
          <a:prstGeom prst="rect">
            <a:avLst/>
          </a:prstGeom>
          <a:gradFill>
            <a:gsLst>
              <a:gs pos="0">
                <a:srgbClr val="03D4A8"/>
              </a:gs>
              <a:gs pos="25000">
                <a:srgbClr val="21D6E0"/>
              </a:gs>
              <a:gs pos="75000">
                <a:srgbClr val="0087E6"/>
              </a:gs>
              <a:gs pos="100000">
                <a:srgbClr val="005CBF"/>
              </a:gs>
            </a:gsLst>
            <a:lin ang="5400000" scaled="0"/>
          </a:gradFill>
          <a:ln w="9525">
            <a:noFill/>
            <a:miter lim="800000"/>
            <a:headEnd/>
            <a:tailEnd/>
          </a:ln>
          <a:effectLst>
            <a:outerShdw blurRad="76200" dist="127000" dir="5400000" sx="107000" sy="107000" algn="t" rotWithShape="0">
              <a:prstClr val="black">
                <a:alpha val="33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b="1" dirty="0" smtClean="0">
                <a:solidFill>
                  <a:schemeClr val="accent4"/>
                </a:solidFill>
                <a:latin typeface="Verdana" pitchFamily="34" charset="0"/>
                <a:cs typeface="Microsoft New Tai Lue" pitchFamily="34" charset="0"/>
              </a:rPr>
              <a:t>Home</a:t>
            </a:r>
          </a:p>
          <a:p>
            <a:r>
              <a:rPr lang="en-US" sz="3200" b="1" dirty="0" smtClean="0">
                <a:solidFill>
                  <a:schemeClr val="accent4"/>
                </a:solidFill>
                <a:latin typeface="Verdana" pitchFamily="34" charset="0"/>
                <a:cs typeface="Microsoft New Tai Lue" pitchFamily="34" charset="0"/>
              </a:rPr>
              <a:t>About Us</a:t>
            </a:r>
          </a:p>
          <a:p>
            <a:r>
              <a:rPr lang="en-US" sz="3200" b="1" dirty="0" smtClean="0">
                <a:solidFill>
                  <a:schemeClr val="accent4"/>
                </a:solidFill>
                <a:latin typeface="Verdana" pitchFamily="34" charset="0"/>
                <a:cs typeface="Microsoft New Tai Lue" pitchFamily="34" charset="0"/>
              </a:rPr>
              <a:t>Our Programs </a:t>
            </a:r>
          </a:p>
          <a:p>
            <a:r>
              <a:rPr lang="en-US" sz="3200" b="1" dirty="0" smtClean="0">
                <a:solidFill>
                  <a:schemeClr val="accent4"/>
                </a:solidFill>
                <a:latin typeface="Verdana" pitchFamily="34" charset="0"/>
                <a:cs typeface="Microsoft New Tai Lue" pitchFamily="34" charset="0"/>
              </a:rPr>
              <a:t>Student Registration</a:t>
            </a:r>
          </a:p>
          <a:p>
            <a:r>
              <a:rPr lang="en-US" sz="3200" b="1" dirty="0" smtClean="0">
                <a:solidFill>
                  <a:schemeClr val="accent4"/>
                </a:solidFill>
                <a:latin typeface="Verdana" pitchFamily="34" charset="0"/>
                <a:cs typeface="Microsoft New Tai Lue" pitchFamily="34" charset="0"/>
              </a:rPr>
              <a:t>Events </a:t>
            </a:r>
          </a:p>
          <a:p>
            <a:r>
              <a:rPr lang="en-US" sz="3200" b="1" dirty="0" smtClean="0">
                <a:solidFill>
                  <a:schemeClr val="accent4"/>
                </a:solidFill>
                <a:latin typeface="Verdana" pitchFamily="34" charset="0"/>
                <a:cs typeface="Microsoft New Tai Lue" pitchFamily="34" charset="0"/>
              </a:rPr>
              <a:t>Photo Gallery</a:t>
            </a:r>
          </a:p>
          <a:p>
            <a:r>
              <a:rPr lang="en-US" sz="3200" b="1" dirty="0" smtClean="0">
                <a:solidFill>
                  <a:schemeClr val="accent4"/>
                </a:solidFill>
                <a:latin typeface="Verdana" pitchFamily="34" charset="0"/>
                <a:cs typeface="Microsoft New Tai Lue" pitchFamily="34" charset="0"/>
              </a:rPr>
              <a:t>Human Resources/Volunteer</a:t>
            </a:r>
          </a:p>
          <a:p>
            <a:r>
              <a:rPr lang="en-US" sz="3200" b="1" dirty="0" smtClean="0">
                <a:solidFill>
                  <a:schemeClr val="accent4"/>
                </a:solidFill>
                <a:latin typeface="Verdana" pitchFamily="34" charset="0"/>
                <a:cs typeface="Microsoft New Tai Lue" pitchFamily="34" charset="0"/>
              </a:rPr>
              <a:t>Contact Us</a:t>
            </a:r>
            <a:endParaRPr lang="en-US" sz="3200" b="1" dirty="0">
              <a:solidFill>
                <a:schemeClr val="accent4"/>
              </a:solidFill>
              <a:latin typeface="Verdana" pitchFamily="34" charset="0"/>
              <a:cs typeface="Microsoft New Tai Lue" pitchFamily="34" charset="0"/>
            </a:endParaRPr>
          </a:p>
        </p:txBody>
      </p:sp>
      <p:sp>
        <p:nvSpPr>
          <p:cNvPr id="2" name="Title 1"/>
          <p:cNvSpPr>
            <a:spLocks noGrp="1"/>
          </p:cNvSpPr>
          <p:nvPr>
            <p:ph type="title"/>
          </p:nvPr>
        </p:nvSpPr>
        <p:spPr/>
        <p:txBody>
          <a:bodyPr>
            <a:noAutofit/>
          </a:bodyPr>
          <a:lstStyle/>
          <a:p>
            <a:r>
              <a:rPr lang="en-US" sz="4400" b="1" dirty="0" smtClean="0">
                <a:solidFill>
                  <a:srgbClr val="0070C0"/>
                </a:solidFill>
                <a:latin typeface="Verdana" pitchFamily="34" charset="0"/>
              </a:rPr>
              <a:t>BFCLC Website Details</a:t>
            </a:r>
            <a:endParaRPr lang="en-US" sz="4400" b="1" dirty="0">
              <a:solidFill>
                <a:srgbClr val="0070C0"/>
              </a:solidFill>
              <a:latin typeface="Verdana" pitchFamily="34" charset="0"/>
            </a:endParaRPr>
          </a:p>
        </p:txBody>
      </p:sp>
    </p:spTree>
    <p:extLst>
      <p:ext uri="{BB962C8B-B14F-4D97-AF65-F5344CB8AC3E}">
        <p14:creationId xmlns:p14="http://schemas.microsoft.com/office/powerpoint/2010/main" val="2196170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0070C0"/>
                </a:solidFill>
              </a:rPr>
              <a:t>Video of students, parents, and staff testimonials </a:t>
            </a:r>
            <a:r>
              <a:rPr lang="en-US" sz="1600" b="1" dirty="0" smtClean="0">
                <a:solidFill>
                  <a:srgbClr val="0070C0"/>
                </a:solidFill>
              </a:rPr>
              <a:t>(</a:t>
            </a:r>
            <a:r>
              <a:rPr lang="en-US" sz="1600" b="1" i="1" dirty="0" smtClean="0">
                <a:solidFill>
                  <a:srgbClr val="0070C0"/>
                </a:solidFill>
              </a:rPr>
              <a:t>uploaded}</a:t>
            </a:r>
          </a:p>
          <a:p>
            <a:r>
              <a:rPr lang="en-US" sz="2800" b="1" dirty="0" smtClean="0">
                <a:solidFill>
                  <a:srgbClr val="0070C0"/>
                </a:solidFill>
              </a:rPr>
              <a:t>Executive Director Letter </a:t>
            </a:r>
            <a:r>
              <a:rPr lang="en-US" sz="1600" b="1" i="1" dirty="0" smtClean="0">
                <a:solidFill>
                  <a:srgbClr val="0070C0"/>
                </a:solidFill>
              </a:rPr>
              <a:t>(cont’d in pop up)</a:t>
            </a:r>
            <a:endParaRPr lang="en-US" b="1" i="1" dirty="0" smtClean="0">
              <a:solidFill>
                <a:srgbClr val="0070C0"/>
              </a:solidFill>
            </a:endParaRPr>
          </a:p>
          <a:p>
            <a:r>
              <a:rPr lang="en-US" b="1" dirty="0" smtClean="0">
                <a:solidFill>
                  <a:srgbClr val="0070C0"/>
                </a:solidFill>
              </a:rPr>
              <a:t>Ticker of current events and announcements </a:t>
            </a:r>
            <a:r>
              <a:rPr lang="en-US" sz="1800" b="1" dirty="0" smtClean="0">
                <a:solidFill>
                  <a:srgbClr val="0070C0"/>
                </a:solidFill>
              </a:rPr>
              <a:t>(</a:t>
            </a:r>
            <a:r>
              <a:rPr lang="en-US" sz="1800" b="1" i="1" dirty="0" smtClean="0">
                <a:solidFill>
                  <a:srgbClr val="0070C0"/>
                </a:solidFill>
              </a:rPr>
              <a:t>Scrolling across top of screen  updated daily by staff</a:t>
            </a:r>
            <a:r>
              <a:rPr lang="en-US" sz="1800" b="1" dirty="0" smtClean="0">
                <a:solidFill>
                  <a:srgbClr val="0070C0"/>
                </a:solidFill>
              </a:rPr>
              <a:t>)</a:t>
            </a:r>
          </a:p>
          <a:p>
            <a:endParaRPr lang="en-US" b="1" dirty="0" smtClean="0">
              <a:solidFill>
                <a:srgbClr val="0070C0"/>
              </a:solidFill>
            </a:endParaRPr>
          </a:p>
          <a:p>
            <a:endParaRPr lang="en-US" b="1" dirty="0" smtClean="0">
              <a:solidFill>
                <a:srgbClr val="0070C0"/>
              </a:solidFill>
            </a:endParaRPr>
          </a:p>
          <a:p>
            <a:endParaRPr lang="en-US" b="1" dirty="0" smtClean="0">
              <a:solidFill>
                <a:srgbClr val="0070C0"/>
              </a:solidFill>
            </a:endParaRPr>
          </a:p>
          <a:p>
            <a:r>
              <a:rPr lang="en-US" sz="1600" b="1" i="1" dirty="0" smtClean="0">
                <a:solidFill>
                  <a:schemeClr val="accent5"/>
                </a:solidFill>
              </a:rPr>
              <a:t>~ There is a place in God's sun for the youth 'farthest down' who has the vision, the determination, and the courage to reach it </a:t>
            </a:r>
            <a:r>
              <a:rPr lang="en-US" sz="1800" b="1" i="1" dirty="0" smtClean="0">
                <a:solidFill>
                  <a:schemeClr val="accent5"/>
                </a:solidFill>
              </a:rPr>
              <a:t>~</a:t>
            </a:r>
            <a:r>
              <a:rPr lang="en-US" sz="1800" b="1" dirty="0" smtClean="0">
                <a:solidFill>
                  <a:schemeClr val="accent5"/>
                </a:solidFill>
              </a:rPr>
              <a:t> </a:t>
            </a:r>
            <a:r>
              <a:rPr lang="en-US" sz="1400" b="1" dirty="0" smtClean="0">
                <a:solidFill>
                  <a:schemeClr val="accent5"/>
                </a:solidFill>
              </a:rPr>
              <a:t>Mary McLeod Bethune</a:t>
            </a:r>
          </a:p>
          <a:p>
            <a:endParaRPr lang="en-US" b="1" dirty="0">
              <a:solidFill>
                <a:srgbClr val="0070C0"/>
              </a:solidFill>
            </a:endParaRPr>
          </a:p>
        </p:txBody>
      </p:sp>
      <p:sp>
        <p:nvSpPr>
          <p:cNvPr id="2" name="Title 1"/>
          <p:cNvSpPr>
            <a:spLocks noGrp="1"/>
          </p:cNvSpPr>
          <p:nvPr>
            <p:ph type="title"/>
          </p:nvPr>
        </p:nvSpPr>
        <p:spPr/>
        <p:txBody>
          <a:bodyPr/>
          <a:lstStyle/>
          <a:p>
            <a:r>
              <a:rPr lang="en-US" dirty="0" smtClean="0">
                <a:solidFill>
                  <a:srgbClr val="0070C0"/>
                </a:solidFill>
              </a:rPr>
              <a:t>Home Page</a:t>
            </a:r>
            <a:endParaRPr lang="en-US" dirty="0">
              <a:solidFill>
                <a:srgbClr val="0070C0"/>
              </a:solidFill>
            </a:endParaRPr>
          </a:p>
        </p:txBody>
      </p:sp>
    </p:spTree>
    <p:extLst>
      <p:ext uri="{BB962C8B-B14F-4D97-AF65-F5344CB8AC3E}">
        <p14:creationId xmlns:p14="http://schemas.microsoft.com/office/powerpoint/2010/main" val="3423706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5029200"/>
          </a:xfrm>
        </p:spPr>
        <p:txBody>
          <a:bodyPr>
            <a:normAutofit fontScale="40000" lnSpcReduction="20000"/>
          </a:bodyPr>
          <a:lstStyle/>
          <a:p>
            <a:r>
              <a:rPr lang="en-US" b="1" dirty="0" smtClean="0">
                <a:solidFill>
                  <a:srgbClr val="0070C0"/>
                </a:solidFill>
              </a:rPr>
              <a:t>Staff Information </a:t>
            </a:r>
            <a:r>
              <a:rPr lang="en-US" sz="1600" i="1" dirty="0" smtClean="0">
                <a:solidFill>
                  <a:srgbClr val="0070C0"/>
                </a:solidFill>
              </a:rPr>
              <a:t>(click on)</a:t>
            </a:r>
            <a:endParaRPr lang="en-US" sz="1600" b="1" dirty="0" smtClean="0">
              <a:solidFill>
                <a:srgbClr val="0070C0"/>
              </a:solidFill>
            </a:endParaRPr>
          </a:p>
          <a:p>
            <a:endParaRPr lang="en-US" b="1" dirty="0" smtClean="0">
              <a:solidFill>
                <a:srgbClr val="0070C0"/>
              </a:solidFill>
            </a:endParaRPr>
          </a:p>
          <a:p>
            <a:endParaRPr lang="en-US" b="1" dirty="0" smtClean="0">
              <a:solidFill>
                <a:srgbClr val="0070C0"/>
              </a:solidFill>
            </a:endParaRPr>
          </a:p>
          <a:p>
            <a:r>
              <a:rPr lang="en-US" sz="4000" b="1" dirty="0" smtClean="0">
                <a:effectLst>
                  <a:outerShdw blurRad="50800" dist="38100" algn="tr" rotWithShape="0">
                    <a:prstClr val="black">
                      <a:alpha val="40000"/>
                    </a:prstClr>
                  </a:outerShdw>
                </a:effectLst>
              </a:rPr>
              <a:t>P</a:t>
            </a:r>
            <a:r>
              <a:rPr lang="en-US" sz="3600" b="1" dirty="0" smtClean="0"/>
              <a:t>rogram Overview</a:t>
            </a:r>
            <a:endParaRPr lang="en-US" sz="2000" dirty="0" smtClean="0"/>
          </a:p>
          <a:p>
            <a:r>
              <a:rPr lang="en-US" sz="3600" dirty="0" smtClean="0"/>
              <a:t>350 children served since our inception</a:t>
            </a:r>
            <a:r>
              <a:rPr lang="en-US" sz="4000" dirty="0" smtClean="0"/>
              <a:t>……</a:t>
            </a:r>
            <a:endParaRPr lang="en-US" sz="3600" dirty="0" smtClean="0"/>
          </a:p>
          <a:p>
            <a:r>
              <a:rPr lang="en-US" sz="3600" dirty="0" smtClean="0"/>
              <a:t> </a:t>
            </a:r>
            <a:endParaRPr lang="en-US" sz="3200" dirty="0" smtClean="0"/>
          </a:p>
          <a:p>
            <a:r>
              <a:rPr lang="en-US" sz="3600" b="1" dirty="0" smtClean="0"/>
              <a:t>GENDER</a:t>
            </a:r>
            <a:endParaRPr lang="en-US" sz="3200" dirty="0" smtClean="0"/>
          </a:p>
          <a:p>
            <a:r>
              <a:rPr lang="en-US" sz="3600" dirty="0" smtClean="0"/>
              <a:t>55%	male</a:t>
            </a:r>
            <a:endParaRPr lang="en-US" sz="3200" dirty="0" smtClean="0"/>
          </a:p>
          <a:p>
            <a:r>
              <a:rPr lang="en-US" sz="3600" dirty="0" smtClean="0"/>
              <a:t>45%	female</a:t>
            </a:r>
            <a:endParaRPr lang="en-US" sz="3200" dirty="0" smtClean="0"/>
          </a:p>
          <a:p>
            <a:r>
              <a:rPr lang="en-US" sz="1600" b="1" dirty="0" smtClean="0"/>
              <a:t> </a:t>
            </a:r>
            <a:endParaRPr lang="en-US" sz="5600" dirty="0" smtClean="0"/>
          </a:p>
          <a:p>
            <a:r>
              <a:rPr lang="en-US" sz="3600" b="1" dirty="0" smtClean="0"/>
              <a:t>AGES</a:t>
            </a:r>
            <a:endParaRPr lang="en-US" sz="3200" dirty="0" smtClean="0"/>
          </a:p>
          <a:p>
            <a:r>
              <a:rPr lang="en-US" sz="3600" dirty="0" smtClean="0"/>
              <a:t>10%	under 9</a:t>
            </a:r>
            <a:endParaRPr lang="en-US" sz="3200" dirty="0" smtClean="0"/>
          </a:p>
          <a:p>
            <a:r>
              <a:rPr lang="en-US" sz="3600" dirty="0" smtClean="0"/>
              <a:t>12%	10-12</a:t>
            </a:r>
            <a:endParaRPr lang="en-US" sz="3200" dirty="0" smtClean="0"/>
          </a:p>
          <a:p>
            <a:r>
              <a:rPr lang="en-US" sz="3600" dirty="0" smtClean="0"/>
              <a:t>15%	13-15</a:t>
            </a:r>
            <a:endParaRPr lang="en-US" sz="3200" dirty="0" smtClean="0"/>
          </a:p>
          <a:p>
            <a:r>
              <a:rPr lang="en-US" sz="1600" b="1" dirty="0" smtClean="0"/>
              <a:t> </a:t>
            </a:r>
            <a:endParaRPr lang="en-US" sz="5600" dirty="0" smtClean="0"/>
          </a:p>
          <a:p>
            <a:r>
              <a:rPr lang="en-US" sz="3600" b="1" dirty="0" smtClean="0"/>
              <a:t>ETHNICITY</a:t>
            </a:r>
            <a:endParaRPr lang="en-US" sz="3200" dirty="0" smtClean="0"/>
          </a:p>
          <a:p>
            <a:r>
              <a:rPr lang="en-US" sz="3600" dirty="0" smtClean="0"/>
              <a:t>90%	African American</a:t>
            </a:r>
            <a:endParaRPr lang="en-US" sz="3200" dirty="0" smtClean="0"/>
          </a:p>
          <a:p>
            <a:r>
              <a:rPr lang="en-US" sz="3600" dirty="0" smtClean="0"/>
              <a:t>4%	Caucasian</a:t>
            </a:r>
            <a:endParaRPr lang="en-US" sz="3200" dirty="0" smtClean="0"/>
          </a:p>
          <a:p>
            <a:r>
              <a:rPr lang="en-US" sz="3600" dirty="0" smtClean="0"/>
              <a:t>6%	Hispanic</a:t>
            </a:r>
            <a:endParaRPr lang="en-US" sz="3200" dirty="0" smtClean="0"/>
          </a:p>
          <a:p>
            <a:r>
              <a:rPr lang="en-US" sz="1600" b="1" dirty="0" smtClean="0"/>
              <a:t> </a:t>
            </a:r>
            <a:endParaRPr lang="en-US" sz="5600" dirty="0" smtClean="0"/>
          </a:p>
          <a:p>
            <a:pPr lvl="1"/>
            <a:endParaRPr lang="en-US" i="1" dirty="0" smtClean="0">
              <a:solidFill>
                <a:srgbClr val="0070C0"/>
              </a:solidFill>
            </a:endParaRPr>
          </a:p>
          <a:p>
            <a:r>
              <a:rPr lang="en-US" b="1" dirty="0" smtClean="0">
                <a:solidFill>
                  <a:srgbClr val="0070C0"/>
                </a:solidFill>
              </a:rPr>
              <a:t>Mission Statement </a:t>
            </a:r>
            <a:r>
              <a:rPr lang="en-US" sz="1700" i="1" dirty="0" smtClean="0">
                <a:solidFill>
                  <a:srgbClr val="0070C0"/>
                </a:solidFill>
              </a:rPr>
              <a:t>(click on)</a:t>
            </a:r>
            <a:endParaRPr lang="en-US" i="1" dirty="0" smtClean="0"/>
          </a:p>
          <a:p>
            <a:endParaRPr lang="en-US" b="1" dirty="0" smtClean="0">
              <a:solidFill>
                <a:srgbClr val="0070C0"/>
              </a:solidFill>
            </a:endParaRPr>
          </a:p>
          <a:p>
            <a:endParaRPr lang="en-US" b="1" dirty="0">
              <a:solidFill>
                <a:srgbClr val="0070C0"/>
              </a:solidFill>
            </a:endParaRPr>
          </a:p>
        </p:txBody>
      </p:sp>
      <p:sp>
        <p:nvSpPr>
          <p:cNvPr id="2" name="Title 1"/>
          <p:cNvSpPr>
            <a:spLocks noGrp="1"/>
          </p:cNvSpPr>
          <p:nvPr>
            <p:ph type="title"/>
          </p:nvPr>
        </p:nvSpPr>
        <p:spPr/>
        <p:txBody>
          <a:bodyPr/>
          <a:lstStyle/>
          <a:p>
            <a:r>
              <a:rPr lang="en-US" dirty="0" smtClean="0">
                <a:solidFill>
                  <a:srgbClr val="0070C0"/>
                </a:solidFill>
              </a:rPr>
              <a:t>About Us</a:t>
            </a:r>
            <a:endParaRPr lang="en-US" dirty="0">
              <a:solidFill>
                <a:srgbClr val="0070C0"/>
              </a:solidFill>
            </a:endParaRPr>
          </a:p>
        </p:txBody>
      </p:sp>
      <p:pic>
        <p:nvPicPr>
          <p:cNvPr id="4" name="Picture 3" descr="100_1175.JPG"/>
          <p:cNvPicPr>
            <a:picLocks noChangeAspect="1"/>
          </p:cNvPicPr>
          <p:nvPr/>
        </p:nvPicPr>
        <p:blipFill>
          <a:blip r:embed="rId3" cstate="print"/>
          <a:stretch>
            <a:fillRect/>
          </a:stretch>
        </p:blipFill>
        <p:spPr>
          <a:xfrm>
            <a:off x="5105400" y="1905000"/>
            <a:ext cx="1905000" cy="1428750"/>
          </a:xfrm>
          <a:prstGeom prst="rect">
            <a:avLst/>
          </a:prstGeom>
        </p:spPr>
      </p:pic>
      <p:sp>
        <p:nvSpPr>
          <p:cNvPr id="7" name="TextBox 6"/>
          <p:cNvSpPr txBox="1"/>
          <p:nvPr/>
        </p:nvSpPr>
        <p:spPr>
          <a:xfrm>
            <a:off x="4419600" y="3581400"/>
            <a:ext cx="4191000" cy="2031325"/>
          </a:xfrm>
          <a:prstGeom prst="rect">
            <a:avLst/>
          </a:prstGeom>
          <a:noFill/>
        </p:spPr>
        <p:txBody>
          <a:bodyPr wrap="square" rtlCol="0">
            <a:spAutoFit/>
          </a:bodyPr>
          <a:lstStyle/>
          <a:p>
            <a:r>
              <a:rPr lang="en-US" sz="1400" b="1" dirty="0" smtClean="0"/>
              <a:t>ADULT STAFF &amp; VOLUNTEERS</a:t>
            </a:r>
            <a:endParaRPr lang="en-US" sz="1400" dirty="0" smtClean="0"/>
          </a:p>
          <a:p>
            <a:r>
              <a:rPr lang="en-US" sz="1400" dirty="0" smtClean="0"/>
              <a:t>13 	Certified Teachers</a:t>
            </a:r>
          </a:p>
          <a:p>
            <a:r>
              <a:rPr lang="en-US" sz="1400" dirty="0" smtClean="0"/>
              <a:t>4	Professional Staff (Enrichment)</a:t>
            </a:r>
          </a:p>
          <a:p>
            <a:r>
              <a:rPr lang="en-US" sz="1400" dirty="0" smtClean="0"/>
              <a:t>17 	Teacher’s Aides</a:t>
            </a:r>
          </a:p>
          <a:p>
            <a:r>
              <a:rPr lang="en-US" sz="1400" dirty="0" smtClean="0"/>
              <a:t>50 	Program Volunteers</a:t>
            </a:r>
          </a:p>
          <a:p>
            <a:r>
              <a:rPr lang="en-US" sz="1400" dirty="0" smtClean="0"/>
              <a:t>3 	Bus Drivers</a:t>
            </a:r>
          </a:p>
          <a:p>
            <a:r>
              <a:rPr lang="en-US" sz="1400" dirty="0" smtClean="0"/>
              <a:t>2	Custodians</a:t>
            </a:r>
          </a:p>
          <a:p>
            <a:r>
              <a:rPr lang="en-US" sz="1400" dirty="0" smtClean="0"/>
              <a:t>13 	Advisory Council Members</a:t>
            </a:r>
          </a:p>
          <a:p>
            <a:r>
              <a:rPr lang="en-US" sz="1400" dirty="0" smtClean="0"/>
              <a:t>4	Administrative Staff persons</a:t>
            </a:r>
          </a:p>
        </p:txBody>
      </p:sp>
    </p:spTree>
    <p:extLst>
      <p:ext uri="{BB962C8B-B14F-4D97-AF65-F5344CB8AC3E}">
        <p14:creationId xmlns:p14="http://schemas.microsoft.com/office/powerpoint/2010/main" val="1593684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9"/>
            <a:ext cx="8229600" cy="3624072"/>
          </a:xfrm>
        </p:spPr>
        <p:txBody>
          <a:bodyPr>
            <a:normAutofit/>
          </a:bodyPr>
          <a:lstStyle/>
          <a:p>
            <a:r>
              <a:rPr lang="en-US" b="1" dirty="0" smtClean="0">
                <a:solidFill>
                  <a:srgbClr val="0070C0"/>
                </a:solidFill>
              </a:rPr>
              <a:t>Summer Camp </a:t>
            </a:r>
            <a:r>
              <a:rPr lang="en-US" sz="1600" i="1" dirty="0" smtClean="0">
                <a:solidFill>
                  <a:srgbClr val="0070C0"/>
                </a:solidFill>
              </a:rPr>
              <a:t>(click on for description-separate pop up window)</a:t>
            </a:r>
            <a:endParaRPr lang="en-US" sz="1600" i="1" dirty="0">
              <a:solidFill>
                <a:srgbClr val="0070C0"/>
              </a:solidFill>
            </a:endParaRPr>
          </a:p>
          <a:p>
            <a:r>
              <a:rPr lang="en-US" b="1" dirty="0" smtClean="0">
                <a:solidFill>
                  <a:srgbClr val="0070C0"/>
                </a:solidFill>
              </a:rPr>
              <a:t>After </a:t>
            </a:r>
            <a:r>
              <a:rPr lang="en-US" b="1" dirty="0">
                <a:solidFill>
                  <a:srgbClr val="0070C0"/>
                </a:solidFill>
              </a:rPr>
              <a:t>School Academic Enrichment</a:t>
            </a:r>
          </a:p>
          <a:p>
            <a:r>
              <a:rPr lang="en-US" b="1" dirty="0" smtClean="0">
                <a:solidFill>
                  <a:srgbClr val="0070C0"/>
                </a:solidFill>
              </a:rPr>
              <a:t>Arts </a:t>
            </a:r>
            <a:r>
              <a:rPr lang="en-US" sz="2800" i="1" dirty="0" smtClean="0">
                <a:solidFill>
                  <a:srgbClr val="0070C0"/>
                </a:solidFill>
              </a:rPr>
              <a:t>(</a:t>
            </a:r>
            <a:r>
              <a:rPr lang="en-US" sz="1600" i="1" dirty="0" smtClean="0">
                <a:solidFill>
                  <a:srgbClr val="0070C0"/>
                </a:solidFill>
              </a:rPr>
              <a:t>click on for description-separate pop up window)</a:t>
            </a:r>
            <a:endParaRPr lang="en-US" sz="1600" b="1" dirty="0">
              <a:solidFill>
                <a:srgbClr val="0070C0"/>
              </a:solidFill>
            </a:endParaRPr>
          </a:p>
          <a:p>
            <a:r>
              <a:rPr lang="en-US" b="1" dirty="0" smtClean="0">
                <a:solidFill>
                  <a:srgbClr val="0070C0"/>
                </a:solidFill>
              </a:rPr>
              <a:t>Recreation </a:t>
            </a:r>
            <a:r>
              <a:rPr lang="en-US" sz="1600" i="1" dirty="0" smtClean="0">
                <a:solidFill>
                  <a:srgbClr val="0070C0"/>
                </a:solidFill>
              </a:rPr>
              <a:t>(click on for description-separate pop up window)</a:t>
            </a:r>
            <a:endParaRPr lang="en-US" sz="1600" b="1" dirty="0" smtClean="0">
              <a:solidFill>
                <a:srgbClr val="0070C0"/>
              </a:solidFill>
            </a:endParaRPr>
          </a:p>
          <a:p>
            <a:r>
              <a:rPr lang="en-US" b="1" dirty="0" smtClean="0">
                <a:solidFill>
                  <a:srgbClr val="0070C0"/>
                </a:solidFill>
              </a:rPr>
              <a:t>Field Trips </a:t>
            </a:r>
            <a:r>
              <a:rPr lang="en-US" sz="1600" i="1" dirty="0" smtClean="0">
                <a:solidFill>
                  <a:srgbClr val="0070C0"/>
                </a:solidFill>
              </a:rPr>
              <a:t>(click on for description-separate pop up window)</a:t>
            </a:r>
            <a:endParaRPr lang="en-US" sz="1600" b="1" dirty="0"/>
          </a:p>
        </p:txBody>
      </p:sp>
      <p:sp>
        <p:nvSpPr>
          <p:cNvPr id="2" name="Title 1"/>
          <p:cNvSpPr>
            <a:spLocks noGrp="1"/>
          </p:cNvSpPr>
          <p:nvPr>
            <p:ph type="title"/>
          </p:nvPr>
        </p:nvSpPr>
        <p:spPr/>
        <p:txBody>
          <a:bodyPr/>
          <a:lstStyle/>
          <a:p>
            <a:r>
              <a:rPr lang="en-US" dirty="0" smtClean="0">
                <a:solidFill>
                  <a:srgbClr val="0070C0"/>
                </a:solidFill>
              </a:rPr>
              <a:t>Programs</a:t>
            </a:r>
            <a:endParaRPr lang="en-US" dirty="0">
              <a:solidFill>
                <a:srgbClr val="0070C0"/>
              </a:solidFill>
            </a:endParaRPr>
          </a:p>
        </p:txBody>
      </p:sp>
    </p:spTree>
    <p:extLst>
      <p:ext uri="{BB962C8B-B14F-4D97-AF65-F5344CB8AC3E}">
        <p14:creationId xmlns:p14="http://schemas.microsoft.com/office/powerpoint/2010/main" val="1791730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Registration application </a:t>
            </a:r>
            <a:r>
              <a:rPr lang="en-US" sz="1600" i="1" dirty="0" smtClean="0">
                <a:solidFill>
                  <a:srgbClr val="0070C0"/>
                </a:solidFill>
              </a:rPr>
              <a:t>(download in pdf or word)  </a:t>
            </a:r>
            <a:r>
              <a:rPr lang="en-US" sz="2800" b="1" i="1" dirty="0" smtClean="0">
                <a:solidFill>
                  <a:srgbClr val="0070C0"/>
                </a:solidFill>
              </a:rPr>
              <a:t>OR</a:t>
            </a:r>
            <a:endParaRPr lang="en-US" sz="1600" b="1" i="1" dirty="0" smtClean="0">
              <a:solidFill>
                <a:srgbClr val="0070C0"/>
              </a:solidFill>
            </a:endParaRPr>
          </a:p>
          <a:p>
            <a:r>
              <a:rPr lang="en-US" u="sng" dirty="0" smtClean="0">
                <a:solidFill>
                  <a:srgbClr val="0070C0"/>
                </a:solidFill>
              </a:rPr>
              <a:t>Online registration form </a:t>
            </a:r>
            <a:r>
              <a:rPr lang="en-US" sz="1600" i="1" dirty="0" smtClean="0">
                <a:solidFill>
                  <a:srgbClr val="0070C0"/>
                </a:solidFill>
              </a:rPr>
              <a:t>(click, complete and submit online)</a:t>
            </a:r>
          </a:p>
          <a:p>
            <a:r>
              <a:rPr lang="en-US" dirty="0" smtClean="0">
                <a:solidFill>
                  <a:srgbClr val="0070C0"/>
                </a:solidFill>
              </a:rPr>
              <a:t>Online payments </a:t>
            </a:r>
            <a:r>
              <a:rPr lang="en-US" sz="1600" i="1" dirty="0" smtClean="0">
                <a:solidFill>
                  <a:srgbClr val="0070C0"/>
                </a:solidFill>
              </a:rPr>
              <a:t>( Pay Pal – Encryption…) </a:t>
            </a:r>
            <a:endParaRPr lang="en-US" sz="1600" i="1" dirty="0">
              <a:solidFill>
                <a:srgbClr val="0070C0"/>
              </a:solidFill>
            </a:endParaRPr>
          </a:p>
        </p:txBody>
      </p:sp>
      <p:sp>
        <p:nvSpPr>
          <p:cNvPr id="2" name="Title 1"/>
          <p:cNvSpPr>
            <a:spLocks noGrp="1"/>
          </p:cNvSpPr>
          <p:nvPr>
            <p:ph type="title"/>
          </p:nvPr>
        </p:nvSpPr>
        <p:spPr/>
        <p:txBody>
          <a:bodyPr/>
          <a:lstStyle/>
          <a:p>
            <a:r>
              <a:rPr lang="en-US" dirty="0" smtClean="0">
                <a:solidFill>
                  <a:srgbClr val="0070C0"/>
                </a:solidFill>
              </a:rPr>
              <a:t>Registration Page</a:t>
            </a:r>
            <a:endParaRPr lang="en-US" dirty="0">
              <a:solidFill>
                <a:srgbClr val="0070C0"/>
              </a:solidFill>
            </a:endParaRPr>
          </a:p>
        </p:txBody>
      </p:sp>
      <p:pic>
        <p:nvPicPr>
          <p:cNvPr id="4" name="Picture 3" descr="D:\BF_Logo_BoyOnly.jpg"/>
          <p:cNvPicPr/>
          <p:nvPr/>
        </p:nvPicPr>
        <p:blipFill>
          <a:blip r:embed="rId3" cstate="print"/>
          <a:srcRect/>
          <a:stretch>
            <a:fillRect/>
          </a:stretch>
        </p:blipFill>
        <p:spPr bwMode="auto">
          <a:xfrm>
            <a:off x="5562600" y="533400"/>
            <a:ext cx="533400" cy="762000"/>
          </a:xfrm>
          <a:prstGeom prst="rect">
            <a:avLst/>
          </a:prstGeom>
          <a:noFill/>
          <a:ln w="9525">
            <a:noFill/>
            <a:miter lim="800000"/>
            <a:headEnd/>
            <a:tailEnd/>
          </a:ln>
          <a:effectLst>
            <a:outerShdw blurRad="50800" dist="38100" dir="5400000" sx="115000" sy="115000" algn="t" rotWithShape="0">
              <a:prstClr val="black">
                <a:alpha val="40000"/>
              </a:prstClr>
            </a:outerShdw>
          </a:effectLst>
        </p:spPr>
      </p:pic>
      <p:pic>
        <p:nvPicPr>
          <p:cNvPr id="1026" name="Picture 2" descr="C:\Documents and Settings\DonnaGaignard\Local Settings\Temporary Internet Files\Content.IE5\NJDXY00Z\MC900440384[1].png"/>
          <p:cNvPicPr>
            <a:picLocks noChangeAspect="1" noChangeArrowheads="1"/>
          </p:cNvPicPr>
          <p:nvPr/>
        </p:nvPicPr>
        <p:blipFill>
          <a:blip r:embed="rId4" cstate="print"/>
          <a:srcRect/>
          <a:stretch>
            <a:fillRect/>
          </a:stretch>
        </p:blipFill>
        <p:spPr bwMode="auto">
          <a:xfrm>
            <a:off x="6705600" y="2438400"/>
            <a:ext cx="914400" cy="914400"/>
          </a:xfrm>
          <a:prstGeom prst="rect">
            <a:avLst/>
          </a:prstGeom>
          <a:noFill/>
        </p:spPr>
      </p:pic>
    </p:spTree>
    <p:extLst>
      <p:ext uri="{BB962C8B-B14F-4D97-AF65-F5344CB8AC3E}">
        <p14:creationId xmlns:p14="http://schemas.microsoft.com/office/powerpoint/2010/main" val="2123401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81328"/>
            <a:ext cx="7162800" cy="4525963"/>
          </a:xfrm>
        </p:spPr>
        <p:txBody>
          <a:bodyPr>
            <a:normAutofit/>
          </a:bodyPr>
          <a:lstStyle/>
          <a:p>
            <a:pPr lvl="7"/>
            <a:endParaRPr lang="en-US" sz="2000" dirty="0" smtClean="0">
              <a:solidFill>
                <a:srgbClr val="0070C0"/>
              </a:solidFill>
            </a:endParaRPr>
          </a:p>
          <a:p>
            <a:pPr lvl="7"/>
            <a:endParaRPr lang="en-US" sz="2000" dirty="0" smtClean="0">
              <a:solidFill>
                <a:srgbClr val="0070C0"/>
              </a:solidFill>
            </a:endParaRPr>
          </a:p>
          <a:p>
            <a:pPr lvl="7"/>
            <a:endParaRPr lang="en-US" sz="2000" dirty="0" smtClean="0">
              <a:solidFill>
                <a:srgbClr val="0070C0"/>
              </a:solidFill>
            </a:endParaRPr>
          </a:p>
          <a:p>
            <a:pPr lvl="7"/>
            <a:r>
              <a:rPr lang="en-US" sz="2000" dirty="0" smtClean="0">
                <a:solidFill>
                  <a:srgbClr val="0070C0"/>
                </a:solidFill>
              </a:rPr>
              <a:t>Water Safety Workshop  July 25, 2011</a:t>
            </a:r>
          </a:p>
          <a:p>
            <a:pPr lvl="5"/>
            <a:endParaRPr lang="en-US" sz="2400" dirty="0" smtClean="0">
              <a:solidFill>
                <a:srgbClr val="0070C0"/>
              </a:solidFill>
            </a:endParaRPr>
          </a:p>
          <a:p>
            <a:pPr lvl="7"/>
            <a:endParaRPr lang="en-US" sz="2000" dirty="0" smtClean="0">
              <a:solidFill>
                <a:srgbClr val="0070C0"/>
              </a:solidFill>
            </a:endParaRPr>
          </a:p>
          <a:p>
            <a:pPr lvl="7"/>
            <a:endParaRPr lang="en-US" sz="2000" dirty="0" smtClean="0">
              <a:solidFill>
                <a:srgbClr val="0070C0"/>
              </a:solidFill>
            </a:endParaRPr>
          </a:p>
          <a:p>
            <a:pPr lvl="7"/>
            <a:endParaRPr lang="en-US" sz="2000" dirty="0" smtClean="0">
              <a:solidFill>
                <a:srgbClr val="0070C0"/>
              </a:solidFill>
            </a:endParaRPr>
          </a:p>
          <a:p>
            <a:pPr lvl="7"/>
            <a:r>
              <a:rPr lang="en-US" sz="2000" dirty="0" smtClean="0">
                <a:solidFill>
                  <a:srgbClr val="0070C0"/>
                </a:solidFill>
              </a:rPr>
              <a:t>Smart Bodies Workshop August 4, 2011</a:t>
            </a:r>
            <a:endParaRPr lang="en-US" sz="2000" dirty="0">
              <a:solidFill>
                <a:srgbClr val="0070C0"/>
              </a:solidFill>
            </a:endParaRPr>
          </a:p>
        </p:txBody>
      </p:sp>
      <p:sp>
        <p:nvSpPr>
          <p:cNvPr id="2" name="Title 1"/>
          <p:cNvSpPr>
            <a:spLocks noGrp="1"/>
          </p:cNvSpPr>
          <p:nvPr>
            <p:ph type="title"/>
          </p:nvPr>
        </p:nvSpPr>
        <p:spPr>
          <a:xfrm>
            <a:off x="457200" y="274638"/>
            <a:ext cx="8229600" cy="1401762"/>
          </a:xfrm>
        </p:spPr>
        <p:txBody>
          <a:bodyPr/>
          <a:lstStyle/>
          <a:p>
            <a:r>
              <a:rPr lang="en-US" dirty="0" smtClean="0">
                <a:solidFill>
                  <a:srgbClr val="0070C0"/>
                </a:solidFill>
                <a:latin typeface="Verdana" pitchFamily="34" charset="0"/>
              </a:rPr>
              <a:t>Events</a:t>
            </a:r>
            <a:endParaRPr lang="en-US" dirty="0">
              <a:solidFill>
                <a:srgbClr val="0070C0"/>
              </a:solidFill>
              <a:latin typeface="Verdana" pitchFamily="34" charset="0"/>
            </a:endParaRPr>
          </a:p>
        </p:txBody>
      </p:sp>
      <p:pic>
        <p:nvPicPr>
          <p:cNvPr id="4" name="Picture 3" descr="IMG00315-20090604-1047.jpg"/>
          <p:cNvPicPr>
            <a:picLocks noChangeAspect="1"/>
          </p:cNvPicPr>
          <p:nvPr/>
        </p:nvPicPr>
        <p:blipFill>
          <a:blip r:embed="rId3" cstate="print"/>
          <a:stretch>
            <a:fillRect/>
          </a:stretch>
        </p:blipFill>
        <p:spPr>
          <a:xfrm>
            <a:off x="685800" y="1981200"/>
            <a:ext cx="1828800" cy="1371600"/>
          </a:xfrm>
          <a:prstGeom prst="rect">
            <a:avLst/>
          </a:prstGeom>
        </p:spPr>
      </p:pic>
      <p:pic>
        <p:nvPicPr>
          <p:cNvPr id="2053" name="Picture 5" descr="C:\Documents and Settings\DonnaGaignard\Local Settings\Temporary Internet Files\Content.IE5\9Z060BB0\MC900250303[1].wmf"/>
          <p:cNvPicPr>
            <a:picLocks noChangeAspect="1" noChangeArrowheads="1"/>
          </p:cNvPicPr>
          <p:nvPr/>
        </p:nvPicPr>
        <p:blipFill>
          <a:blip r:embed="rId4" cstate="print"/>
          <a:srcRect/>
          <a:stretch>
            <a:fillRect/>
          </a:stretch>
        </p:blipFill>
        <p:spPr bwMode="auto">
          <a:xfrm>
            <a:off x="6172200" y="228600"/>
            <a:ext cx="1954794" cy="1371600"/>
          </a:xfrm>
          <a:prstGeom prst="rect">
            <a:avLst/>
          </a:prstGeom>
          <a:noFill/>
        </p:spPr>
      </p:pic>
      <p:pic>
        <p:nvPicPr>
          <p:cNvPr id="10" name="Picture 9" descr="100_1999.JPG"/>
          <p:cNvPicPr>
            <a:picLocks noChangeAspect="1"/>
          </p:cNvPicPr>
          <p:nvPr/>
        </p:nvPicPr>
        <p:blipFill>
          <a:blip r:embed="rId5" cstate="print"/>
          <a:stretch>
            <a:fillRect/>
          </a:stretch>
        </p:blipFill>
        <p:spPr>
          <a:xfrm>
            <a:off x="838200" y="3581400"/>
            <a:ext cx="1543050" cy="2057400"/>
          </a:xfrm>
          <a:prstGeom prst="rect">
            <a:avLst/>
          </a:prstGeom>
        </p:spPr>
      </p:pic>
      <p:pic>
        <p:nvPicPr>
          <p:cNvPr id="13" name="Picture 5" descr="C:\Documents and Settings\DonnaGaignard\Local Settings\Temporary Internet Files\Content.IE5\9Z060BB0\MC900250303[1].wmf"/>
          <p:cNvPicPr>
            <a:picLocks noChangeAspect="1" noChangeArrowheads="1"/>
          </p:cNvPicPr>
          <p:nvPr/>
        </p:nvPicPr>
        <p:blipFill>
          <a:blip r:embed="rId4" cstate="print"/>
          <a:srcRect/>
          <a:stretch>
            <a:fillRect/>
          </a:stretch>
        </p:blipFill>
        <p:spPr bwMode="auto">
          <a:xfrm>
            <a:off x="6324600" y="381000"/>
            <a:ext cx="1954794" cy="1371600"/>
          </a:xfrm>
          <a:prstGeom prst="rect">
            <a:avLst/>
          </a:prstGeom>
          <a:noFill/>
        </p:spPr>
      </p:pic>
    </p:spTree>
    <p:extLst>
      <p:ext uri="{BB962C8B-B14F-4D97-AF65-F5344CB8AC3E}">
        <p14:creationId xmlns:p14="http://schemas.microsoft.com/office/powerpoint/2010/main" val="1751417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0070C0"/>
                </a:solidFill>
              </a:rPr>
              <a:t>Pictures of past events by topic</a:t>
            </a:r>
          </a:p>
          <a:p>
            <a:pPr marL="109728" indent="0">
              <a:buNone/>
            </a:pPr>
            <a:r>
              <a:rPr lang="en-US" sz="1000" dirty="0" smtClean="0">
                <a:solidFill>
                  <a:srgbClr val="0070C0"/>
                </a:solidFill>
              </a:rPr>
              <a:t>			</a:t>
            </a:r>
          </a:p>
          <a:p>
            <a:pPr marL="109728" indent="0">
              <a:buNone/>
            </a:pPr>
            <a:r>
              <a:rPr lang="en-US" sz="1000" b="1" dirty="0" smtClean="0">
                <a:solidFill>
                  <a:srgbClr val="0070C0"/>
                </a:solidFill>
              </a:rPr>
              <a:t>      Christmas Play 2010	                       Lion King Show July 2011	             Michael Jackson  July 2011</a:t>
            </a:r>
            <a:endParaRPr lang="en-US" sz="1000" b="1" dirty="0">
              <a:solidFill>
                <a:srgbClr val="0070C0"/>
              </a:solidFill>
            </a:endParaRPr>
          </a:p>
          <a:p>
            <a:pPr marL="109728" indent="0">
              <a:buNone/>
            </a:pPr>
            <a:endParaRPr lang="en-US" b="1" dirty="0">
              <a:solidFill>
                <a:srgbClr val="0070C0"/>
              </a:solidFill>
            </a:endParaRPr>
          </a:p>
        </p:txBody>
      </p:sp>
      <p:sp>
        <p:nvSpPr>
          <p:cNvPr id="2" name="Title 1"/>
          <p:cNvSpPr>
            <a:spLocks noGrp="1"/>
          </p:cNvSpPr>
          <p:nvPr>
            <p:ph type="title"/>
          </p:nvPr>
        </p:nvSpPr>
        <p:spPr/>
        <p:txBody>
          <a:bodyPr/>
          <a:lstStyle/>
          <a:p>
            <a:r>
              <a:rPr lang="en-US" dirty="0" smtClean="0">
                <a:solidFill>
                  <a:srgbClr val="0070C0"/>
                </a:solidFill>
              </a:rPr>
              <a:t>Photo Gallery</a:t>
            </a:r>
            <a:endParaRPr lang="en-US" dirty="0">
              <a:solidFill>
                <a:srgbClr val="0070C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2419350"/>
            <a:ext cx="1828800" cy="13144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2419350"/>
            <a:ext cx="1752600" cy="1314450"/>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62600" y="2419350"/>
            <a:ext cx="1786468" cy="1314450"/>
          </a:xfrm>
          <a:prstGeom prst="rect">
            <a:avLst/>
          </a:prstGeom>
        </p:spPr>
      </p:pic>
    </p:spTree>
    <p:extLst>
      <p:ext uri="{BB962C8B-B14F-4D97-AF65-F5344CB8AC3E}">
        <p14:creationId xmlns:p14="http://schemas.microsoft.com/office/powerpoint/2010/main" val="3481660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9"/>
            <a:ext cx="8229600" cy="3852672"/>
          </a:xfrm>
        </p:spPr>
        <p:txBody>
          <a:bodyPr>
            <a:normAutofit/>
          </a:bodyPr>
          <a:lstStyle/>
          <a:p>
            <a:r>
              <a:rPr lang="en-US" dirty="0" smtClean="0">
                <a:solidFill>
                  <a:srgbClr val="0070C0"/>
                </a:solidFill>
              </a:rPr>
              <a:t>HR forms</a:t>
            </a:r>
          </a:p>
          <a:p>
            <a:pPr lvl="1"/>
            <a:r>
              <a:rPr lang="en-US" dirty="0" smtClean="0">
                <a:solidFill>
                  <a:srgbClr val="0070C0"/>
                </a:solidFill>
              </a:rPr>
              <a:t>Employment Application (pdf or online submission)</a:t>
            </a:r>
          </a:p>
          <a:p>
            <a:pPr lvl="2"/>
            <a:r>
              <a:rPr lang="en-US" dirty="0" smtClean="0">
                <a:solidFill>
                  <a:srgbClr val="0070C0"/>
                </a:solidFill>
              </a:rPr>
              <a:t>Contact Information (pdf)</a:t>
            </a:r>
          </a:p>
          <a:p>
            <a:pPr lvl="1"/>
            <a:r>
              <a:rPr lang="en-US" dirty="0" smtClean="0">
                <a:solidFill>
                  <a:srgbClr val="0070C0"/>
                </a:solidFill>
              </a:rPr>
              <a:t>Federal Tax forms (Link to IRS site) </a:t>
            </a:r>
            <a:r>
              <a:rPr lang="en-US" sz="1400" dirty="0" smtClean="0">
                <a:solidFill>
                  <a:srgbClr val="0070C0"/>
                </a:solidFill>
                <a:hlinkClick r:id="rId3"/>
              </a:rPr>
              <a:t>http://www.irs.gov/businesses/small/article/0,,id=99194,00.html</a:t>
            </a:r>
            <a:r>
              <a:rPr lang="en-US" sz="1400" dirty="0" smtClean="0">
                <a:solidFill>
                  <a:srgbClr val="0070C0"/>
                </a:solidFill>
              </a:rPr>
              <a:t> </a:t>
            </a:r>
            <a:endParaRPr lang="en-US" dirty="0" smtClean="0">
              <a:solidFill>
                <a:srgbClr val="0070C0"/>
              </a:solidFill>
            </a:endParaRPr>
          </a:p>
          <a:p>
            <a:pPr lvl="1"/>
            <a:r>
              <a:rPr lang="en-US" dirty="0" smtClean="0">
                <a:solidFill>
                  <a:srgbClr val="0070C0"/>
                </a:solidFill>
              </a:rPr>
              <a:t>State Tax Forms (Link to Revenue Dept. site)</a:t>
            </a:r>
          </a:p>
          <a:p>
            <a:pPr lvl="1"/>
            <a:r>
              <a:rPr lang="en-US" sz="1400" dirty="0" smtClean="0">
                <a:solidFill>
                  <a:srgbClr val="0070C0"/>
                </a:solidFill>
                <a:hlinkClick r:id="rId4"/>
              </a:rPr>
              <a:t>http://revenue.louisiana.gov/forms/taxforms/1300T(10_08)f.pdf</a:t>
            </a:r>
            <a:endParaRPr lang="en-US" sz="1400" dirty="0" smtClean="0">
              <a:solidFill>
                <a:srgbClr val="0070C0"/>
              </a:solidFill>
            </a:endParaRPr>
          </a:p>
          <a:p>
            <a:pPr lvl="1"/>
            <a:r>
              <a:rPr lang="en-US" dirty="0" smtClean="0">
                <a:solidFill>
                  <a:srgbClr val="0070C0"/>
                </a:solidFill>
              </a:rPr>
              <a:t>Volunteer </a:t>
            </a:r>
          </a:p>
          <a:p>
            <a:pPr lvl="1"/>
            <a:endParaRPr lang="en-US" dirty="0">
              <a:solidFill>
                <a:srgbClr val="0070C0"/>
              </a:solidFill>
            </a:endParaRPr>
          </a:p>
        </p:txBody>
      </p:sp>
      <p:sp>
        <p:nvSpPr>
          <p:cNvPr id="2" name="Title 1"/>
          <p:cNvSpPr>
            <a:spLocks noGrp="1"/>
          </p:cNvSpPr>
          <p:nvPr>
            <p:ph type="title"/>
          </p:nvPr>
        </p:nvSpPr>
        <p:spPr/>
        <p:txBody>
          <a:bodyPr/>
          <a:lstStyle/>
          <a:p>
            <a:r>
              <a:rPr lang="en-US" dirty="0" smtClean="0">
                <a:solidFill>
                  <a:srgbClr val="0070C0"/>
                </a:solidFill>
              </a:rPr>
              <a:t>Human Resources</a:t>
            </a:r>
            <a:endParaRPr lang="en-US" dirty="0">
              <a:solidFill>
                <a:srgbClr val="0070C0"/>
              </a:solidFill>
            </a:endParaRPr>
          </a:p>
        </p:txBody>
      </p:sp>
      <p:pic>
        <p:nvPicPr>
          <p:cNvPr id="6146" name="Picture 2" descr="Mentor Application">
            <a:hlinkClick r:id="rId5"/>
          </p:cNvPr>
          <p:cNvPicPr>
            <a:picLocks noChangeAspect="1" noChangeArrowheads="1"/>
          </p:cNvPicPr>
          <p:nvPr/>
        </p:nvPicPr>
        <p:blipFill>
          <a:blip r:embed="rId6" cstate="print"/>
          <a:srcRect/>
          <a:stretch>
            <a:fillRect/>
          </a:stretch>
        </p:blipFill>
        <p:spPr bwMode="auto">
          <a:xfrm>
            <a:off x="6096000" y="4038600"/>
            <a:ext cx="2257425" cy="628651"/>
          </a:xfrm>
          <a:prstGeom prst="rect">
            <a:avLst/>
          </a:prstGeom>
          <a:noFill/>
        </p:spPr>
      </p:pic>
      <p:pic>
        <p:nvPicPr>
          <p:cNvPr id="6" name="Picture 5" descr="http://bigbuddyprogram.net/web/wp-content/uploads/2010/11/btn_employment.png">
            <a:hlinkClick r:id="rId7" tgtFrame="_blank"/>
          </p:cNvPr>
          <p:cNvPicPr/>
          <p:nvPr/>
        </p:nvPicPr>
        <p:blipFill>
          <a:blip r:embed="rId8" cstate="print"/>
          <a:srcRect/>
          <a:stretch>
            <a:fillRect/>
          </a:stretch>
        </p:blipFill>
        <p:spPr bwMode="auto">
          <a:xfrm>
            <a:off x="6096000" y="2209800"/>
            <a:ext cx="2257425" cy="628650"/>
          </a:xfrm>
          <a:prstGeom prst="rect">
            <a:avLst/>
          </a:prstGeom>
          <a:noFill/>
          <a:ln w="9525">
            <a:noFill/>
            <a:miter lim="800000"/>
            <a:headEnd/>
            <a:tailEnd/>
          </a:ln>
        </p:spPr>
      </p:pic>
    </p:spTree>
    <p:extLst>
      <p:ext uri="{BB962C8B-B14F-4D97-AF65-F5344CB8AC3E}">
        <p14:creationId xmlns:p14="http://schemas.microsoft.com/office/powerpoint/2010/main" val="16575934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420</TotalTime>
  <Words>707</Words>
  <Application>Microsoft Office PowerPoint</Application>
  <PresentationFormat>On-screen Show (4:3)</PresentationFormat>
  <Paragraphs>158</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Bright Futures CLC  </vt:lpstr>
      <vt:lpstr>BFCLC Website Details</vt:lpstr>
      <vt:lpstr>Home Page</vt:lpstr>
      <vt:lpstr>About Us</vt:lpstr>
      <vt:lpstr>Programs</vt:lpstr>
      <vt:lpstr>Registration Page</vt:lpstr>
      <vt:lpstr>Events</vt:lpstr>
      <vt:lpstr>Photo Gallery</vt:lpstr>
      <vt:lpstr>Human Resources</vt:lpstr>
      <vt:lpstr>Contact Us</vt:lpstr>
      <vt:lpstr>What students are saying…………</vt:lpstr>
      <vt:lpstr>Reaching for the Stars!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Futures</dc:title>
  <dc:creator>Donna</dc:creator>
  <cp:lastModifiedBy>Donna</cp:lastModifiedBy>
  <cp:revision>42</cp:revision>
  <dcterms:created xsi:type="dcterms:W3CDTF">2011-08-21T19:11:53Z</dcterms:created>
  <dcterms:modified xsi:type="dcterms:W3CDTF">2011-08-22T22:00:34Z</dcterms:modified>
</cp:coreProperties>
</file>