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8" r:id="rId2"/>
    <p:sldMasterId id="2147483750" r:id="rId3"/>
    <p:sldMasterId id="2147483762" r:id="rId4"/>
  </p:sldMasterIdLst>
  <p:notesMasterIdLst>
    <p:notesMasterId r:id="rId30"/>
  </p:notesMasterIdLst>
  <p:sldIdLst>
    <p:sldId id="287" r:id="rId5"/>
    <p:sldId id="272" r:id="rId6"/>
    <p:sldId id="271" r:id="rId7"/>
    <p:sldId id="262" r:id="rId8"/>
    <p:sldId id="273" r:id="rId9"/>
    <p:sldId id="258" r:id="rId10"/>
    <p:sldId id="260" r:id="rId11"/>
    <p:sldId id="263" r:id="rId12"/>
    <p:sldId id="264" r:id="rId13"/>
    <p:sldId id="265" r:id="rId14"/>
    <p:sldId id="266" r:id="rId15"/>
    <p:sldId id="267" r:id="rId16"/>
    <p:sldId id="274" r:id="rId17"/>
    <p:sldId id="279" r:id="rId18"/>
    <p:sldId id="280" r:id="rId19"/>
    <p:sldId id="277" r:id="rId20"/>
    <p:sldId id="282" r:id="rId21"/>
    <p:sldId id="268" r:id="rId22"/>
    <p:sldId id="281" r:id="rId23"/>
    <p:sldId id="269" r:id="rId24"/>
    <p:sldId id="270" r:id="rId25"/>
    <p:sldId id="283" r:id="rId26"/>
    <p:sldId id="284" r:id="rId27"/>
    <p:sldId id="285" r:id="rId28"/>
    <p:sldId id="28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48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C20C4C-E790-4E43-86EC-B6E923C252C8}" type="datetimeFigureOut">
              <a:rPr lang="en-US" smtClean="0"/>
              <a:t>9/26/2011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DF19D8-380F-499F-9776-AA3F2283A34E}" type="slidenum">
              <a:rPr lang="en-US" smtClean="0"/>
              <a:t>‹#›</a:t>
            </a:fld>
            <a:endParaRPr lang="en-US"/>
          </a:p>
        </p:txBody>
      </p:sp>
    </p:spTree>
    <p:extLst>
      <p:ext uri="{BB962C8B-B14F-4D97-AF65-F5344CB8AC3E}">
        <p14:creationId xmlns:p14="http://schemas.microsoft.com/office/powerpoint/2010/main" val="1133675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xfrm>
            <a:off x="3884613" y="8685213"/>
            <a:ext cx="2971800" cy="457200"/>
          </a:xfrm>
          <a:prstGeom prst="rect">
            <a:avLst/>
          </a:prstGeom>
          <a:noFill/>
        </p:spPr>
        <p:txBody>
          <a:bodyPr/>
          <a:lstStyle/>
          <a:p>
            <a:fld id="{4982BCE1-E794-480A-8A8D-E53BB757414E}" type="slidenum">
              <a:rPr lang="en-US">
                <a:solidFill>
                  <a:prstClr val="black"/>
                </a:solidFill>
              </a:rPr>
              <a:pPr/>
              <a:t>2</a:t>
            </a:fld>
            <a:endParaRPr lang="en-US" dirty="0">
              <a:solidFill>
                <a:prstClr val="black"/>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Finally, the rhetorical</a:t>
            </a:r>
            <a:r>
              <a:rPr lang="en-US" baseline="0" dirty="0" smtClean="0"/>
              <a:t> triangle which actually has four points and a rectangle, but let me explain . . . .</a:t>
            </a:r>
          </a:p>
          <a:p>
            <a:pPr eaLnBrk="1" hangingPunct="1"/>
            <a:endParaRPr lang="en-US" baseline="0" dirty="0" smtClean="0"/>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Go through diagram</a:t>
            </a:r>
          </a:p>
          <a:p>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accent6"/>
                </a:solidFill>
              </a:rPr>
              <a:t>Contexts for Communications:  </a:t>
            </a:r>
            <a:r>
              <a:rPr lang="en-US" b="1" dirty="0" smtClean="0"/>
              <a:t>Disciplinary, Social, Political, Economic, Academic , Situational  (</a:t>
            </a:r>
            <a:r>
              <a:rPr lang="en-US" dirty="0" smtClean="0"/>
              <a:t>deadlines, technologies, collaborations) </a:t>
            </a:r>
          </a:p>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05F77A5-6683-40D1-B8AB-B08D34C54681}" type="slidenum">
              <a:rPr lang="en-US">
                <a:solidFill>
                  <a:prstClr val="black"/>
                </a:solidFill>
              </a:rPr>
              <a:pPr eaLnBrk="1" hangingPunct="1"/>
              <a:t>25</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xfrm>
            <a:off x="3884613" y="8685213"/>
            <a:ext cx="2971800" cy="457200"/>
          </a:xfrm>
          <a:prstGeom prst="rect">
            <a:avLst/>
          </a:prstGeom>
          <a:noFill/>
        </p:spPr>
        <p:txBody>
          <a:bodyPr/>
          <a:lstStyle/>
          <a:p>
            <a:fld id="{4982BCE1-E794-480A-8A8D-E53BB757414E}" type="slidenum">
              <a:rPr lang="en-US">
                <a:solidFill>
                  <a:prstClr val="black"/>
                </a:solidFill>
              </a:rPr>
              <a:pPr/>
              <a:t>4</a:t>
            </a:fld>
            <a:endParaRPr lang="en-US" dirty="0">
              <a:solidFill>
                <a:prstClr val="black"/>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Finally, the rhetorical</a:t>
            </a:r>
            <a:r>
              <a:rPr lang="en-US" baseline="0" dirty="0" smtClean="0"/>
              <a:t> triangle which actually has four points and a rectangle, but let me explain . . . .</a:t>
            </a:r>
          </a:p>
          <a:p>
            <a:pPr eaLnBrk="1" hangingPunct="1"/>
            <a:endParaRPr lang="en-US" baseline="0" dirty="0" smtClean="0"/>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Go through diagram</a:t>
            </a:r>
          </a:p>
          <a:p>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accent6"/>
                </a:solidFill>
              </a:rPr>
              <a:t>Contexts for Communications:  </a:t>
            </a:r>
            <a:r>
              <a:rPr lang="en-US" b="1" dirty="0" smtClean="0"/>
              <a:t>Disciplinary, Social, Political, Economic, Academic , Situational  (</a:t>
            </a:r>
            <a:r>
              <a:rPr lang="en-US" dirty="0" smtClean="0"/>
              <a:t>deadlines, technologies, collaborations) </a:t>
            </a:r>
          </a:p>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2816C14-3834-4F2C-87BE-03773C77B09A}" type="slidenum">
              <a:rPr lang="en-US">
                <a:solidFill>
                  <a:prstClr val="black"/>
                </a:solidFill>
              </a:rPr>
              <a:pPr eaLnBrk="1" hangingPunct="1"/>
              <a:t>5</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2DDE0C-8FC6-432F-942F-836216BE3004}"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9E8301C-DF92-45E4-94B0-0A27C48C375F}" type="slidenum">
              <a:rPr lang="en-US">
                <a:solidFill>
                  <a:prstClr val="black"/>
                </a:solidFill>
              </a:rPr>
              <a:pPr eaLnBrk="1" hangingPunct="1"/>
              <a:t>13</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4137C4-0B9D-4A53-9FC3-A219F70001FD}" type="slidenum">
              <a:rPr lang="en-US">
                <a:solidFill>
                  <a:prstClr val="black"/>
                </a:solidFill>
              </a:rPr>
              <a:pPr eaLnBrk="1" hangingPunct="1"/>
              <a:t>14</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438D182-D7F1-4905-857B-F63BAF830778}" type="slidenum">
              <a:rPr lang="en-US">
                <a:solidFill>
                  <a:prstClr val="black"/>
                </a:solidFill>
              </a:rPr>
              <a:pPr eaLnBrk="1" hangingPunct="1"/>
              <a:t>15</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8EF3ABE-D229-4000-A7AE-0F65ECD6D6B9}" type="slidenum">
              <a:rPr lang="en-US">
                <a:solidFill>
                  <a:prstClr val="black"/>
                </a:solidFill>
              </a:rPr>
              <a:pPr eaLnBrk="1" hangingPunct="1"/>
              <a:t>16</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EE2B29-6E5C-44EE-884A-8821A9E49F6B}" type="slidenum">
              <a:rPr lang="en-US">
                <a:solidFill>
                  <a:prstClr val="black"/>
                </a:solidFill>
              </a:rPr>
              <a:pPr eaLnBrk="1" hangingPunct="1"/>
              <a:t>17</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6841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5166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8246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8288201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53679512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3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396011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4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5812902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5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220077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6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8299741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7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7855871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8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534260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2981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9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9722149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t" anchorCtr="0"/>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t" anchorCtr="0"/>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t" anchorCtr="0"/>
            <a:lstStyle/>
            <a:p>
              <a:pPr algn="ctr" defTabSz="457200"/>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t" anchorCtr="0"/>
            <a:lstStyle/>
            <a:p>
              <a:pPr algn="ctr" defTabSz="457200"/>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t" anchorCtr="0"/>
            <a:lstStyle/>
            <a:p>
              <a:pPr algn="ctr" defTabSz="457200"/>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457200"/>
              <a:endParaRPr lang="en-US">
                <a:solidFill>
                  <a:prstClr val="white"/>
                </a:solidFill>
              </a:endParaRPr>
            </a:p>
          </p:txBody>
        </p:sp>
      </p:grpSp>
      <p:sp>
        <p:nvSpPr>
          <p:cNvPr id="46" name="Rectangle 45"/>
          <p:cNvSpPr/>
          <p:nvPr/>
        </p:nvSpPr>
        <p:spPr>
          <a:xfrm>
            <a:off x="822960" y="207089"/>
            <a:ext cx="89647"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p:cNvSpPr>
            <a:spLocks noGrp="1"/>
          </p:cNvSpPr>
          <p:nvPr>
            <p:ph type="ctrTitle"/>
          </p:nvPr>
        </p:nvSpPr>
        <p:spPr>
          <a:xfrm>
            <a:off x="1270479" y="1285071"/>
            <a:ext cx="5358921" cy="3847049"/>
          </a:xfrm>
        </p:spPr>
        <p:txBody>
          <a:bodyPr anchor="t" anchorCtr="0">
            <a:normAutofit/>
          </a:bodyPr>
          <a:lstStyle>
            <a:lvl1pPr>
              <a:defRPr sz="7200" b="1">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3492535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0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8702215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11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5431543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12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3420282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13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57588199"/>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14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9344447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15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226100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16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56354112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userDrawn="1">
  <p:cSld name="17_Content with Caption">
    <p:spTree>
      <p:nvGrpSpPr>
        <p:cNvPr id="1" name=""/>
        <p:cNvGrpSpPr/>
        <p:nvPr/>
      </p:nvGrpSpPr>
      <p:grpSpPr>
        <a:xfrm>
          <a:off x="0" y="0"/>
          <a:ext cx="0" cy="0"/>
          <a:chOff x="0" y="0"/>
          <a:chExt cx="0" cy="0"/>
        </a:xfrm>
      </p:grpSpPr>
      <p:grpSp>
        <p:nvGrpSpPr>
          <p:cNvPr id="44" name="Group 43"/>
          <p:cNvGrpSpPr/>
          <p:nvPr userDrawn="1"/>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grpSp>
            <p:nvGrpSpPr>
              <p:cNvPr id="74" name="Group 9"/>
              <p:cNvGrpSpPr/>
              <p:nvPr userDrawn="1"/>
            </p:nvGrpSpPr>
            <p:grpSpPr>
              <a:xfrm rot="10800000">
                <a:off x="8153400" y="0"/>
                <a:ext cx="990600" cy="6858000"/>
                <a:chOff x="0" y="0"/>
                <a:chExt cx="990600" cy="6858000"/>
              </a:xfrm>
            </p:grpSpPr>
            <p:sp>
              <p:nvSpPr>
                <p:cNvPr id="79" name="Rectangle 78"/>
                <p:cNvSpPr/>
                <p:nvPr userDrawn="1"/>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457200"/>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pSp>
      <p:sp>
        <p:nvSpPr>
          <p:cNvPr id="88" name="Rectangle 87"/>
          <p:cNvSpPr/>
          <p:nvPr userDrawn="1"/>
        </p:nvSpPr>
        <p:spPr>
          <a:xfrm>
            <a:off x="464495" y="372129"/>
            <a:ext cx="8190152" cy="611374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89" name="TextBox 88"/>
          <p:cNvSpPr txBox="1"/>
          <p:nvPr userDrawn="1"/>
        </p:nvSpPr>
        <p:spPr>
          <a:xfrm>
            <a:off x="7309331" y="6546651"/>
            <a:ext cx="1186543" cy="307777"/>
          </a:xfrm>
          <a:prstGeom prst="rect">
            <a:avLst/>
          </a:prstGeom>
          <a:noFill/>
        </p:spPr>
        <p:txBody>
          <a:bodyPr wrap="none" rtlCol="0">
            <a:spAutoFit/>
          </a:bodyPr>
          <a:lstStyle/>
          <a:p>
            <a:pPr defTabSz="457200"/>
            <a:r>
              <a:rPr lang="en-US" sz="1400" b="1" dirty="0">
                <a:solidFill>
                  <a:prstClr val="white"/>
                </a:solidFill>
              </a:rPr>
              <a:t>cxc.lsu.edu</a:t>
            </a:r>
          </a:p>
        </p:txBody>
      </p:sp>
      <p:sp>
        <p:nvSpPr>
          <p:cNvPr id="90" name="Title 1"/>
          <p:cNvSpPr>
            <a:spLocks noGrp="1"/>
          </p:cNvSpPr>
          <p:nvPr>
            <p:ph type="title"/>
          </p:nvPr>
        </p:nvSpPr>
        <p:spPr>
          <a:xfrm>
            <a:off x="476094" y="379964"/>
            <a:ext cx="8049338" cy="1143000"/>
          </a:xfrm>
        </p:spPr>
        <p:txBody>
          <a:bodyPr/>
          <a:lstStyle>
            <a:lvl1pPr>
              <a:defRPr b="1">
                <a:solidFill>
                  <a:schemeClr val="tx1">
                    <a:lumMod val="65000"/>
                    <a:lumOff val="35000"/>
                  </a:schemeClr>
                </a:solidFill>
              </a:defRPr>
            </a:lvl1pPr>
          </a:lstStyle>
          <a:p>
            <a:r>
              <a:rPr lang="en-US" dirty="0" smtClean="0"/>
              <a:t>Click to edit Master title style</a:t>
            </a:r>
            <a:endParaRPr lang="en-US" dirty="0"/>
          </a:p>
        </p:txBody>
      </p:sp>
      <p:sp>
        <p:nvSpPr>
          <p:cNvPr id="91" name="Content Placeholder 2"/>
          <p:cNvSpPr>
            <a:spLocks noGrp="1"/>
          </p:cNvSpPr>
          <p:nvPr>
            <p:ph idx="1"/>
          </p:nvPr>
        </p:nvSpPr>
        <p:spPr>
          <a:xfrm>
            <a:off x="825066" y="1828800"/>
            <a:ext cx="6995744" cy="44176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805843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27335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1C6256B-753C-4293-8202-75B1392FB3FC}"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9049738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0AEDAD8-AB04-4A3E-A621-D7B82AE95B45}"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8954163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FAF5B08-CD37-47CC-9FB7-0FB4E81F8CC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7589751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89C4F09-40C6-4496-904E-4E15C0108A02}"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5018931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4DD8BCF-9F17-4E6D-8C76-2DCB9E66ED2D}"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67739624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A84BE42-9FFE-4A02-8367-1618EC8DBF3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2032341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B1C9D61-2BB6-4D91-A9F5-7F921A210C55}"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3981657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64FC45-1347-4F4B-AED9-2D08D84BB40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071069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42C0525-557B-4869-A2FB-50CE1CE81D95}"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4460559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8D99751-C1AD-47C6-BF19-A9F76CC597AE}"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664098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675132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01AE94A-91C4-4353-BB24-D71F06BD132E}"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6945667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60294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352775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32031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39526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804336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4857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4495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106414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6608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302340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92858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961216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53795261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28746524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2F8685-B781-4129-AE2A-4C0005083769}"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21660621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2F8685-B781-4129-AE2A-4C0005083769}"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35430802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2F8685-B781-4129-AE2A-4C0005083769}" type="datetimeFigureOut">
              <a:rPr lang="en-US" smtClean="0"/>
              <a:t>9/26/2011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97518903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2F8685-B781-4129-AE2A-4C0005083769}" type="datetimeFigureOut">
              <a:rPr lang="en-US" smtClean="0"/>
              <a:t>9/26/2011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165772466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F8685-B781-4129-AE2A-4C0005083769}" type="datetimeFigureOut">
              <a:rPr lang="en-US" smtClean="0"/>
              <a:t>9/26/2011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38323219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F8685-B781-4129-AE2A-4C0005083769}"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85659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18431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F8685-B781-4129-AE2A-4C0005083769}"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360270728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112570453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2F8685-B781-4129-AE2A-4C0005083769}"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3B351-99BB-4060-8184-33134BA0A5B0}" type="slidenum">
              <a:rPr lang="en-US" smtClean="0"/>
              <a:t>‹#›</a:t>
            </a:fld>
            <a:endParaRPr lang="en-US"/>
          </a:p>
        </p:txBody>
      </p:sp>
    </p:spTree>
    <p:extLst>
      <p:ext uri="{BB962C8B-B14F-4D97-AF65-F5344CB8AC3E}">
        <p14:creationId xmlns:p14="http://schemas.microsoft.com/office/powerpoint/2010/main" val="2121588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013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6240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6317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theme" Target="../theme/theme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theme" Target="../theme/theme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theme" Target="../theme/theme4.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E9C0B-496A-4EF5-BF97-905BFDB5BCF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3C0568-0661-4ACE-AFC3-8C291134656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88606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 id="2147483728" r:id="rId20"/>
    <p:sldLayoutId id="2147483729" r:id="rId21"/>
    <p:sldLayoutId id="2147483730" r:id="rId22"/>
    <p:sldLayoutId id="2147483731" r:id="rId23"/>
    <p:sldLayoutId id="2147483732" r:id="rId24"/>
    <p:sldLayoutId id="2147483733" r:id="rId25"/>
    <p:sldLayoutId id="2147483734" r:id="rId26"/>
    <p:sldLayoutId id="2147483735" r:id="rId27"/>
    <p:sldLayoutId id="2147483736" r:id="rId28"/>
    <p:sldLayoutId id="2147483737" r:id="rId2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FFFFFF"/>
              </a:solidFill>
            </a:endParaRPr>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FFFFFF"/>
              </a:solidFill>
            </a:endParaRPr>
          </a:p>
        </p:txBody>
      </p:sp>
      <p:sp>
        <p:nvSpPr>
          <p:cNvPr id="440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14FDEA11-E4DC-4455-BD33-56F002285519}"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10383955"/>
      </p:ext>
    </p:extLst>
  </p:cSld>
  <p:clrMap bg1="dk2" tx1="lt1" bg2="dk1"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F8685-B781-4129-AE2A-4C0005083769}" type="datetimeFigureOut">
              <a:rPr lang="en-US" smtClean="0">
                <a:solidFill>
                  <a:prstClr val="black">
                    <a:tint val="75000"/>
                  </a:prstClr>
                </a:solidFill>
              </a:rPr>
              <a:pPr/>
              <a:t>9/26/2011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3B351-99BB-4060-8184-33134BA0A5B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152065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F8685-B781-4129-AE2A-4C0005083769}" type="datetimeFigureOut">
              <a:rPr lang="en-US" smtClean="0"/>
              <a:t>9/26/2011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3B351-99BB-4060-8184-33134BA0A5B0}" type="slidenum">
              <a:rPr lang="en-US" smtClean="0"/>
              <a:t>‹#›</a:t>
            </a:fld>
            <a:endParaRPr lang="en-US"/>
          </a:p>
        </p:txBody>
      </p:sp>
    </p:spTree>
    <p:extLst>
      <p:ext uri="{BB962C8B-B14F-4D97-AF65-F5344CB8AC3E}">
        <p14:creationId xmlns:p14="http://schemas.microsoft.com/office/powerpoint/2010/main" val="1809471255"/>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4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3.xml"/></Relationships>
</file>

<file path=ppt/slides/_rels/slide17.xml.rels><?xml version="1.0" encoding="UTF-8" standalone="yes"?>
<Relationships xmlns="http://schemas.openxmlformats.org/package/2006/relationships"><Relationship Id="rId3" Type="http://schemas.openxmlformats.org/officeDocument/2006/relationships/hyperlink" Target="../writing%20workshops/CD%20EXAMPLE.docx" TargetMode="External"/><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owl.english.purdue.edu/" TargetMode="External"/><Relationship Id="rId2" Type="http://schemas.openxmlformats.org/officeDocument/2006/relationships/notesSlide" Target="../notesSlides/notesSlide10.xml"/><Relationship Id="rId1" Type="http://schemas.openxmlformats.org/officeDocument/2006/relationships/slideLayout" Target="../slideLayouts/slideLayout53.xml"/><Relationship Id="rId6" Type="http://schemas.openxmlformats.org/officeDocument/2006/relationships/image" Target="../media/image6.wmf"/><Relationship Id="rId5" Type="http://schemas.openxmlformats.org/officeDocument/2006/relationships/hyperlink" Target="http://cxc.lsu.edu/Home.html" TargetMode="External"/><Relationship Id="rId4" Type="http://schemas.openxmlformats.org/officeDocument/2006/relationships/hyperlink" Target="http://writingcenter.unc.edu/resources/handouts-demo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8.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5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 y="1143000"/>
            <a:ext cx="7772400" cy="3048000"/>
          </a:xfrm>
        </p:spPr>
        <p:txBody>
          <a:bodyPr/>
          <a:lstStyle/>
          <a:p>
            <a:r>
              <a:rPr lang="en-US" dirty="0" smtClean="0"/>
              <a:t>Building Blocks for Writing</a:t>
            </a:r>
            <a:endParaRPr lang="en-US" dirty="0"/>
          </a:p>
        </p:txBody>
      </p:sp>
      <p:pic>
        <p:nvPicPr>
          <p:cNvPr id="1026" name="Picture 2" descr="C:\Documents and Settings\enligg\Local Settings\Temporary Internet Files\Content.IE5\PP9J25N1\MCj02816640000[1].wmf"/>
          <p:cNvPicPr>
            <a:picLocks noChangeAspect="1" noChangeArrowheads="1"/>
          </p:cNvPicPr>
          <p:nvPr/>
        </p:nvPicPr>
        <p:blipFill>
          <a:blip r:embed="rId2" cstate="print">
            <a:duotone>
              <a:prstClr val="black"/>
              <a:schemeClr val="accent4">
                <a:tint val="45000"/>
                <a:satMod val="400000"/>
              </a:schemeClr>
            </a:duotone>
          </a:blip>
          <a:srcRect/>
          <a:stretch>
            <a:fillRect/>
          </a:stretch>
        </p:blipFill>
        <p:spPr bwMode="auto">
          <a:xfrm>
            <a:off x="5562600" y="3581400"/>
            <a:ext cx="3124200" cy="2514600"/>
          </a:xfrm>
          <a:prstGeom prst="rect">
            <a:avLst/>
          </a:prstGeom>
          <a:noFill/>
        </p:spPr>
      </p:pic>
      <p:sp>
        <p:nvSpPr>
          <p:cNvPr id="3" name="TextBox 2"/>
          <p:cNvSpPr txBox="1"/>
          <p:nvPr/>
        </p:nvSpPr>
        <p:spPr>
          <a:xfrm>
            <a:off x="1828800" y="5410200"/>
            <a:ext cx="3769237" cy="923330"/>
          </a:xfrm>
          <a:prstGeom prst="rect">
            <a:avLst/>
          </a:prstGeom>
          <a:noFill/>
        </p:spPr>
        <p:txBody>
          <a:bodyPr wrap="none" rtlCol="0">
            <a:spAutoFit/>
          </a:bodyPr>
          <a:lstStyle/>
          <a:p>
            <a:r>
              <a:rPr lang="en-US" dirty="0" smtClean="0">
                <a:solidFill>
                  <a:prstClr val="black"/>
                </a:solidFill>
              </a:rPr>
              <a:t>Prof. Sarah Liggett</a:t>
            </a:r>
          </a:p>
          <a:p>
            <a:r>
              <a:rPr lang="en-US" dirty="0" smtClean="0">
                <a:solidFill>
                  <a:prstClr val="black"/>
                </a:solidFill>
              </a:rPr>
              <a:t>Communication across the Curriculum</a:t>
            </a:r>
          </a:p>
          <a:p>
            <a:r>
              <a:rPr lang="en-US" dirty="0" smtClean="0">
                <a:solidFill>
                  <a:prstClr val="black"/>
                </a:solidFill>
              </a:rPr>
              <a:t>enligg@lsu.edu</a:t>
            </a:r>
            <a:endParaRPr lang="en-US" dirty="0">
              <a:solidFill>
                <a:prstClr val="black"/>
              </a:solidFill>
            </a:endParaRPr>
          </a:p>
        </p:txBody>
      </p:sp>
    </p:spTree>
    <p:extLst>
      <p:ext uri="{BB962C8B-B14F-4D97-AF65-F5344CB8AC3E}">
        <p14:creationId xmlns:p14="http://schemas.microsoft.com/office/powerpoint/2010/main" val="1852596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Critique these titles</a:t>
            </a:r>
            <a:endParaRPr lang="en-US" dirty="0"/>
          </a:p>
        </p:txBody>
      </p:sp>
      <p:sp>
        <p:nvSpPr>
          <p:cNvPr id="3" name="Content Placeholder 2"/>
          <p:cNvSpPr>
            <a:spLocks noGrp="1"/>
          </p:cNvSpPr>
          <p:nvPr>
            <p:ph idx="1"/>
          </p:nvPr>
        </p:nvSpPr>
        <p:spPr>
          <a:xfrm>
            <a:off x="228600" y="1600200"/>
            <a:ext cx="8686800" cy="4525963"/>
          </a:xfrm>
        </p:spPr>
        <p:txBody>
          <a:bodyPr>
            <a:normAutofit lnSpcReduction="10000"/>
          </a:bodyPr>
          <a:lstStyle/>
          <a:p>
            <a:pPr marL="0" indent="0">
              <a:buNone/>
            </a:pPr>
            <a:r>
              <a:rPr lang="en-US" sz="2800" dirty="0"/>
              <a:t>Epicenter Communiqué for Families Helping </a:t>
            </a:r>
            <a:r>
              <a:rPr lang="en-US" sz="2800" dirty="0" smtClean="0"/>
              <a:t>Disabilities</a:t>
            </a:r>
          </a:p>
          <a:p>
            <a:pPr marL="0" indent="0">
              <a:buNone/>
            </a:pPr>
            <a:endParaRPr lang="en-US" sz="2800" dirty="0"/>
          </a:p>
          <a:p>
            <a:pPr marL="0" indent="0">
              <a:buNone/>
            </a:pPr>
            <a:r>
              <a:rPr lang="en-US" sz="2800" dirty="0"/>
              <a:t>Iberville Arc Employee Scheduling </a:t>
            </a:r>
            <a:r>
              <a:rPr lang="en-US" sz="2800" dirty="0" smtClean="0"/>
              <a:t>Systems</a:t>
            </a:r>
          </a:p>
          <a:p>
            <a:pPr marL="0" indent="0">
              <a:buNone/>
            </a:pPr>
            <a:endParaRPr lang="en-US" sz="2800" dirty="0"/>
          </a:p>
          <a:p>
            <a:pPr marL="0" indent="0">
              <a:buNone/>
            </a:pPr>
            <a:r>
              <a:rPr lang="en-US" sz="2800" dirty="0"/>
              <a:t>Bright Futures:  Online Presence and </a:t>
            </a:r>
            <a:r>
              <a:rPr lang="en-US" sz="2800" dirty="0" smtClean="0"/>
              <a:t>Convenience</a:t>
            </a:r>
          </a:p>
          <a:p>
            <a:pPr marL="0" indent="0">
              <a:buNone/>
            </a:pPr>
            <a:endParaRPr lang="en-US" sz="2800" dirty="0"/>
          </a:p>
          <a:p>
            <a:pPr marL="0" indent="0">
              <a:buNone/>
            </a:pPr>
            <a:r>
              <a:rPr lang="en-US" sz="2800" dirty="0"/>
              <a:t>Support Training—Providing Support for those in </a:t>
            </a:r>
            <a:r>
              <a:rPr lang="en-US" sz="2800" dirty="0" smtClean="0"/>
              <a:t>Need</a:t>
            </a:r>
          </a:p>
          <a:p>
            <a:pPr marL="0" indent="0">
              <a:buNone/>
            </a:pPr>
            <a:endParaRPr lang="en-US" sz="2800" dirty="0"/>
          </a:p>
          <a:p>
            <a:pPr marL="0" indent="0">
              <a:buNone/>
            </a:pPr>
            <a:r>
              <a:rPr lang="en-US" sz="2800" dirty="0"/>
              <a:t>BRBA Teen Court </a:t>
            </a:r>
            <a:r>
              <a:rPr lang="en-US" sz="2800" dirty="0" smtClean="0"/>
              <a:t>Database</a:t>
            </a:r>
          </a:p>
          <a:p>
            <a:pPr marL="0" indent="0">
              <a:buNone/>
            </a:pPr>
            <a:endParaRPr lang="en-US" sz="2800" dirty="0"/>
          </a:p>
          <a:p>
            <a:pPr marL="0" indent="0">
              <a:buNone/>
            </a:pPr>
            <a:endParaRPr lang="en-US" dirty="0"/>
          </a:p>
        </p:txBody>
      </p:sp>
    </p:spTree>
    <p:extLst>
      <p:ext uri="{BB962C8B-B14F-4D97-AF65-F5344CB8AC3E}">
        <p14:creationId xmlns:p14="http://schemas.microsoft.com/office/powerpoint/2010/main" val="386440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295400"/>
          </a:xfrm>
        </p:spPr>
        <p:txBody>
          <a:bodyPr>
            <a:normAutofit fontScale="90000"/>
          </a:bodyPr>
          <a:lstStyle/>
          <a:p>
            <a:r>
              <a:rPr lang="en-US" dirty="0" smtClean="0"/>
              <a:t>Choose a title for a </a:t>
            </a:r>
            <a:r>
              <a:rPr lang="en-US" dirty="0"/>
              <a:t>p</a:t>
            </a:r>
            <a:r>
              <a:rPr lang="en-US" dirty="0" smtClean="0"/>
              <a:t>roject to build a website for and African American museum</a:t>
            </a:r>
            <a:endParaRPr lang="en-US" dirty="0"/>
          </a:p>
        </p:txBody>
      </p:sp>
      <p:sp>
        <p:nvSpPr>
          <p:cNvPr id="3" name="Content Placeholder 2"/>
          <p:cNvSpPr>
            <a:spLocks noGrp="1"/>
          </p:cNvSpPr>
          <p:nvPr>
            <p:ph idx="1"/>
          </p:nvPr>
        </p:nvSpPr>
        <p:spPr>
          <a:xfrm>
            <a:off x="457200" y="2438400"/>
            <a:ext cx="8229600" cy="3687763"/>
          </a:xfrm>
        </p:spPr>
        <p:txBody>
          <a:bodyPr/>
          <a:lstStyle/>
          <a:p>
            <a:r>
              <a:rPr lang="en-US" dirty="0" smtClean="0"/>
              <a:t>African American History—not just February but All year round.</a:t>
            </a:r>
          </a:p>
          <a:p>
            <a:r>
              <a:rPr lang="en-US" dirty="0" smtClean="0"/>
              <a:t>African American History-All year round.</a:t>
            </a:r>
          </a:p>
          <a:p>
            <a:r>
              <a:rPr lang="en-US" dirty="0" smtClean="0"/>
              <a:t>Then and now African American history.</a:t>
            </a:r>
          </a:p>
          <a:p>
            <a:r>
              <a:rPr lang="en-US" dirty="0" smtClean="0"/>
              <a:t>African American history now and then.</a:t>
            </a:r>
            <a:endParaRPr lang="en-US" dirty="0"/>
          </a:p>
        </p:txBody>
      </p:sp>
    </p:spTree>
    <p:extLst>
      <p:ext uri="{BB962C8B-B14F-4D97-AF65-F5344CB8AC3E}">
        <p14:creationId xmlns:p14="http://schemas.microsoft.com/office/powerpoint/2010/main" val="6106758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Project Overview:  </a:t>
            </a:r>
            <a:br>
              <a:rPr lang="en-US" dirty="0" smtClean="0"/>
            </a:br>
            <a:r>
              <a:rPr lang="en-US" dirty="0" smtClean="0"/>
              <a:t>Sketch a clear picture</a:t>
            </a:r>
            <a:endParaRPr lang="en-US" dirty="0"/>
          </a:p>
        </p:txBody>
      </p:sp>
      <p:sp>
        <p:nvSpPr>
          <p:cNvPr id="3" name="Content Placeholder 2"/>
          <p:cNvSpPr>
            <a:spLocks noGrp="1"/>
          </p:cNvSpPr>
          <p:nvPr>
            <p:ph idx="1"/>
          </p:nvPr>
        </p:nvSpPr>
        <p:spPr/>
        <p:txBody>
          <a:bodyPr/>
          <a:lstStyle/>
          <a:p>
            <a:r>
              <a:rPr lang="en-US" dirty="0" smtClean="0"/>
              <a:t>Clarify the end product (website, scheduling system, etc.) </a:t>
            </a:r>
          </a:p>
          <a:p>
            <a:r>
              <a:rPr lang="en-US" dirty="0" smtClean="0"/>
              <a:t>Clarify purpose or goals for a successful project</a:t>
            </a:r>
          </a:p>
          <a:p>
            <a:r>
              <a:rPr lang="en-US" dirty="0" smtClean="0"/>
              <a:t>Be specific</a:t>
            </a:r>
          </a:p>
          <a:p>
            <a:pPr marL="0" indent="0">
              <a:buNone/>
            </a:pPr>
            <a:endParaRPr lang="en-US" dirty="0"/>
          </a:p>
        </p:txBody>
      </p:sp>
    </p:spTree>
    <p:extLst>
      <p:ext uri="{BB962C8B-B14F-4D97-AF65-F5344CB8AC3E}">
        <p14:creationId xmlns:p14="http://schemas.microsoft.com/office/powerpoint/2010/main" val="3757021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3459162"/>
          </a:xfrm>
        </p:spPr>
        <p:txBody>
          <a:bodyPr/>
          <a:lstStyle/>
          <a:p>
            <a:pPr eaLnBrk="1" hangingPunct="1"/>
            <a:r>
              <a:rPr lang="en-US" sz="5400" dirty="0" smtClean="0">
                <a:solidFill>
                  <a:schemeClr val="tx1"/>
                </a:solidFill>
              </a:rPr>
              <a:t>BE SPECIFIC.  </a:t>
            </a:r>
            <a:br>
              <a:rPr lang="en-US" sz="5400" dirty="0" smtClean="0">
                <a:solidFill>
                  <a:schemeClr val="tx1"/>
                </a:solidFill>
              </a:rPr>
            </a:br>
            <a:r>
              <a:rPr lang="en-US" sz="5400" dirty="0" smtClean="0">
                <a:solidFill>
                  <a:schemeClr val="tx1"/>
                </a:solidFill>
              </a:rPr>
              <a:t>Generalization is death </a:t>
            </a:r>
            <a:br>
              <a:rPr lang="en-US" sz="5400" dirty="0" smtClean="0">
                <a:solidFill>
                  <a:schemeClr val="tx1"/>
                </a:solidFill>
              </a:rPr>
            </a:br>
            <a:r>
              <a:rPr lang="en-US" sz="5400" dirty="0" smtClean="0">
                <a:solidFill>
                  <a:schemeClr val="tx1"/>
                </a:solidFill>
              </a:rPr>
              <a:t>to good writing.</a:t>
            </a:r>
            <a:r>
              <a:rPr lang="en-US" dirty="0" smtClean="0">
                <a:solidFill>
                  <a:schemeClr val="tx1"/>
                </a:solidFill>
              </a:rPr>
              <a:t> </a:t>
            </a:r>
          </a:p>
        </p:txBody>
      </p:sp>
      <p:pic>
        <p:nvPicPr>
          <p:cNvPr id="7171" name="Picture 4" descr="MCj02165760000[1]"/>
          <p:cNvPicPr>
            <a:picLocks noChangeAspect="1" noChangeArrowheads="1"/>
          </p:cNvPicPr>
          <p:nvPr/>
        </p:nvPicPr>
        <p:blipFill>
          <a:blip r:embed="rId3"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3048000" y="3505200"/>
            <a:ext cx="3173413" cy="238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2157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solidFill>
                  <a:srgbClr val="FFFF00"/>
                </a:solidFill>
              </a:rPr>
              <a:t> </a:t>
            </a:r>
            <a:r>
              <a:rPr lang="en-US" dirty="0" smtClean="0">
                <a:solidFill>
                  <a:srgbClr val="7030A0"/>
                </a:solidFill>
              </a:rPr>
              <a:t>Downshifting</a:t>
            </a:r>
          </a:p>
        </p:txBody>
      </p:sp>
      <p:sp>
        <p:nvSpPr>
          <p:cNvPr id="49155" name="Rectangle 3"/>
          <p:cNvSpPr>
            <a:spLocks noGrp="1" noChangeArrowheads="1"/>
          </p:cNvSpPr>
          <p:nvPr>
            <p:ph idx="1"/>
          </p:nvPr>
        </p:nvSpPr>
        <p:spPr/>
        <p:txBody>
          <a:bodyPr/>
          <a:lstStyle/>
          <a:p>
            <a:pPr eaLnBrk="1" hangingPunct="1">
              <a:buFontTx/>
              <a:buNone/>
            </a:pPr>
            <a:r>
              <a:rPr lang="en-US" dirty="0" smtClean="0"/>
              <a:t>Move down the ladder of language abstraction</a:t>
            </a:r>
          </a:p>
          <a:p>
            <a:pPr eaLnBrk="1" hangingPunct="1">
              <a:buFontTx/>
              <a:buNone/>
            </a:pPr>
            <a:r>
              <a:rPr lang="en-US" dirty="0" smtClean="0"/>
              <a:t>Shift from general to specific ideas to develop effective paragraphs. </a:t>
            </a:r>
          </a:p>
          <a:p>
            <a:pPr eaLnBrk="1" hangingPunct="1">
              <a:buFontTx/>
              <a:buNone/>
            </a:pPr>
            <a:endParaRPr lang="en-US" dirty="0" smtClean="0"/>
          </a:p>
        </p:txBody>
      </p:sp>
      <p:sp>
        <p:nvSpPr>
          <p:cNvPr id="8196" name="Text Box 4"/>
          <p:cNvSpPr txBox="1">
            <a:spLocks noChangeArrowheads="1"/>
          </p:cNvSpPr>
          <p:nvPr/>
        </p:nvSpPr>
        <p:spPr bwMode="auto">
          <a:xfrm>
            <a:off x="7680325" y="874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endParaRPr lang="en-US" smtClean="0">
              <a:solidFill>
                <a:srgbClr val="FFFFFF"/>
              </a:solidFill>
            </a:endParaRPr>
          </a:p>
        </p:txBody>
      </p:sp>
      <p:pic>
        <p:nvPicPr>
          <p:cNvPr id="8197" name="Picture 6" descr="C:\Documents and Settings\Writing Center\Local Settings\Temporary Internet Files\Content.IE5\GC3Z1JWF\MPj0427710000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8168" y="207962"/>
            <a:ext cx="1852613"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3415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dirty="0" smtClean="0">
                <a:solidFill>
                  <a:srgbClr val="7030A0"/>
                </a:solidFill>
              </a:rPr>
              <a:t>Levels of Downshifting</a:t>
            </a:r>
          </a:p>
        </p:txBody>
      </p:sp>
      <p:sp>
        <p:nvSpPr>
          <p:cNvPr id="10243" name="Rectangle 3"/>
          <p:cNvSpPr>
            <a:spLocks noGrp="1" noChangeArrowheads="1"/>
          </p:cNvSpPr>
          <p:nvPr>
            <p:ph idx="1"/>
          </p:nvPr>
        </p:nvSpPr>
        <p:spPr/>
        <p:txBody>
          <a:bodyPr/>
          <a:lstStyle/>
          <a:p>
            <a:pPr eaLnBrk="1" hangingPunct="1">
              <a:lnSpc>
                <a:spcPct val="80000"/>
              </a:lnSpc>
            </a:pPr>
            <a:r>
              <a:rPr lang="en-US" sz="2800" dirty="0" smtClean="0"/>
              <a:t>Level 1: The topic sentence or generalization about the main point of your paragraph</a:t>
            </a:r>
          </a:p>
          <a:p>
            <a:pPr eaLnBrk="1" hangingPunct="1">
              <a:lnSpc>
                <a:spcPct val="80000"/>
              </a:lnSpc>
            </a:pPr>
            <a:endParaRPr lang="en-US" sz="2800" dirty="0" smtClean="0"/>
          </a:p>
          <a:p>
            <a:pPr eaLnBrk="1" hangingPunct="1">
              <a:lnSpc>
                <a:spcPct val="80000"/>
              </a:lnSpc>
            </a:pPr>
            <a:r>
              <a:rPr lang="en-US" sz="2800" dirty="0" smtClean="0"/>
              <a:t>Level 2: Explanation or qualification of Level 1</a:t>
            </a:r>
          </a:p>
          <a:p>
            <a:pPr eaLnBrk="1" hangingPunct="1">
              <a:lnSpc>
                <a:spcPct val="80000"/>
              </a:lnSpc>
            </a:pPr>
            <a:endParaRPr lang="en-US" sz="2800" dirty="0" smtClean="0"/>
          </a:p>
          <a:p>
            <a:pPr eaLnBrk="1" hangingPunct="1">
              <a:lnSpc>
                <a:spcPct val="80000"/>
              </a:lnSpc>
            </a:pPr>
            <a:r>
              <a:rPr lang="en-US" sz="2800" dirty="0" smtClean="0"/>
              <a:t>Level 3: General example of the topic being discussed.</a:t>
            </a:r>
            <a:endParaRPr lang="en-US" sz="2800" i="1" dirty="0" smtClean="0"/>
          </a:p>
          <a:p>
            <a:pPr eaLnBrk="1" hangingPunct="1">
              <a:lnSpc>
                <a:spcPct val="80000"/>
              </a:lnSpc>
            </a:pPr>
            <a:endParaRPr lang="en-US" sz="2800" i="1" dirty="0" smtClean="0"/>
          </a:p>
          <a:p>
            <a:pPr eaLnBrk="1" hangingPunct="1">
              <a:lnSpc>
                <a:spcPct val="80000"/>
              </a:lnSpc>
            </a:pPr>
            <a:r>
              <a:rPr lang="en-US" sz="2800" dirty="0" smtClean="0"/>
              <a:t>Level 4: A specific example, perhaps an anecdote, a statistic gathered from research, dialogue</a:t>
            </a:r>
          </a:p>
          <a:p>
            <a:pPr eaLnBrk="1" hangingPunct="1">
              <a:lnSpc>
                <a:spcPct val="80000"/>
              </a:lnSpc>
            </a:pPr>
            <a:endParaRPr lang="en-US" sz="2800" dirty="0" smtClean="0"/>
          </a:p>
        </p:txBody>
      </p:sp>
    </p:spTree>
    <p:extLst>
      <p:ext uri="{BB962C8B-B14F-4D97-AF65-F5344CB8AC3E}">
        <p14:creationId xmlns:p14="http://schemas.microsoft.com/office/powerpoint/2010/main" val="2857809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685800"/>
            <a:ext cx="9144000" cy="990600"/>
          </a:xfrm>
        </p:spPr>
        <p:txBody>
          <a:bodyPr>
            <a:normAutofit fontScale="90000"/>
          </a:bodyPr>
          <a:lstStyle/>
          <a:p>
            <a:pPr eaLnBrk="1" hangingPunct="1"/>
            <a:r>
              <a:rPr lang="en-US" sz="4900" b="1" dirty="0" smtClean="0">
                <a:solidFill>
                  <a:srgbClr val="7030A0"/>
                </a:solidFill>
              </a:rPr>
              <a:t>Basic principles of </a:t>
            </a:r>
            <a:r>
              <a:rPr lang="en-US" sz="4900" b="1" dirty="0">
                <a:solidFill>
                  <a:srgbClr val="7030A0"/>
                </a:solidFill>
              </a:rPr>
              <a:t/>
            </a:r>
            <a:br>
              <a:rPr lang="en-US" sz="4900" b="1" dirty="0">
                <a:solidFill>
                  <a:srgbClr val="7030A0"/>
                </a:solidFill>
              </a:rPr>
            </a:br>
            <a:r>
              <a:rPr lang="en-US" sz="4900" b="1" dirty="0" smtClean="0">
                <a:solidFill>
                  <a:srgbClr val="7030A0"/>
                </a:solidFill>
              </a:rPr>
              <a:t>developing body paragraphs</a:t>
            </a:r>
            <a:r>
              <a:rPr lang="en-US" sz="4000" dirty="0" smtClean="0"/>
              <a:t/>
            </a:r>
            <a:br>
              <a:rPr lang="en-US" sz="4000" dirty="0" smtClean="0"/>
            </a:br>
            <a:endParaRPr lang="en-US" sz="4000" dirty="0" smtClean="0"/>
          </a:p>
        </p:txBody>
      </p:sp>
      <p:sp>
        <p:nvSpPr>
          <p:cNvPr id="9219" name="Rectangle 3"/>
          <p:cNvSpPr>
            <a:spLocks noGrp="1" noChangeArrowheads="1"/>
          </p:cNvSpPr>
          <p:nvPr>
            <p:ph idx="1"/>
          </p:nvPr>
        </p:nvSpPr>
        <p:spPr>
          <a:xfrm>
            <a:off x="0" y="1447800"/>
            <a:ext cx="9144000" cy="5029200"/>
          </a:xfrm>
        </p:spPr>
        <p:txBody>
          <a:bodyPr>
            <a:noAutofit/>
          </a:bodyPr>
          <a:lstStyle/>
          <a:p>
            <a:pPr marL="111125" indent="-111125" eaLnBrk="1" hangingPunct="1">
              <a:lnSpc>
                <a:spcPct val="80000"/>
              </a:lnSpc>
            </a:pPr>
            <a:endParaRPr lang="en-US" sz="2400" u="sng" dirty="0" smtClean="0"/>
          </a:p>
          <a:p>
            <a:pPr marL="111125" indent="-111125" eaLnBrk="1" hangingPunct="1">
              <a:lnSpc>
                <a:spcPct val="80000"/>
              </a:lnSpc>
            </a:pPr>
            <a:r>
              <a:rPr lang="en-US" sz="2400" dirty="0" smtClean="0">
                <a:solidFill>
                  <a:srgbClr val="002060"/>
                </a:solidFill>
              </a:rPr>
              <a:t>Develop body paragraphs by adding sentences at a lower level of generality. </a:t>
            </a:r>
          </a:p>
          <a:p>
            <a:pPr marL="111125" indent="-111125" eaLnBrk="1" hangingPunct="1">
              <a:lnSpc>
                <a:spcPct val="80000"/>
              </a:lnSpc>
            </a:pPr>
            <a:endParaRPr lang="en-US" sz="2400" dirty="0" smtClean="0">
              <a:solidFill>
                <a:srgbClr val="002060"/>
              </a:solidFill>
            </a:endParaRPr>
          </a:p>
          <a:p>
            <a:pPr marL="111125" indent="-111125" eaLnBrk="1" hangingPunct="1">
              <a:lnSpc>
                <a:spcPct val="80000"/>
              </a:lnSpc>
            </a:pPr>
            <a:r>
              <a:rPr lang="en-US" sz="2400" dirty="0" smtClean="0">
                <a:solidFill>
                  <a:srgbClr val="002060"/>
                </a:solidFill>
              </a:rPr>
              <a:t>Remember:  Well-developed body paragraphs usually have several levels of generality; that is, they shift more than once.</a:t>
            </a:r>
          </a:p>
          <a:p>
            <a:pPr marL="111125" indent="-111125" eaLnBrk="1" hangingPunct="1">
              <a:lnSpc>
                <a:spcPct val="80000"/>
              </a:lnSpc>
            </a:pPr>
            <a:endParaRPr lang="en-US" sz="2400" dirty="0" smtClean="0">
              <a:solidFill>
                <a:srgbClr val="002060"/>
              </a:solidFill>
            </a:endParaRPr>
          </a:p>
          <a:p>
            <a:pPr marL="111125" indent="-111125" eaLnBrk="1" hangingPunct="1">
              <a:lnSpc>
                <a:spcPct val="80000"/>
              </a:lnSpc>
            </a:pPr>
            <a:r>
              <a:rPr lang="en-US" sz="2400" dirty="0" smtClean="0">
                <a:solidFill>
                  <a:srgbClr val="002060"/>
                </a:solidFill>
              </a:rPr>
              <a:t>Add both interest and evidence through down shifting. </a:t>
            </a:r>
          </a:p>
          <a:p>
            <a:pPr marL="111125" indent="-111125" eaLnBrk="1" hangingPunct="1">
              <a:lnSpc>
                <a:spcPct val="80000"/>
              </a:lnSpc>
            </a:pPr>
            <a:endParaRPr lang="en-US" sz="2400" dirty="0" smtClean="0">
              <a:solidFill>
                <a:srgbClr val="002060"/>
              </a:solidFill>
            </a:endParaRPr>
          </a:p>
          <a:p>
            <a:pPr marL="111125" indent="-111125" eaLnBrk="1" hangingPunct="1">
              <a:lnSpc>
                <a:spcPct val="80000"/>
              </a:lnSpc>
            </a:pPr>
            <a:r>
              <a:rPr lang="en-US" sz="2400" dirty="0" smtClean="0">
                <a:solidFill>
                  <a:srgbClr val="002060"/>
                </a:solidFill>
              </a:rPr>
              <a:t>Use good, supportive evidence such as definitions of unfamiliar terms,  examples and research to illustrate your point. </a:t>
            </a:r>
          </a:p>
          <a:p>
            <a:pPr marL="111125" indent="-111125" eaLnBrk="1" hangingPunct="1">
              <a:lnSpc>
                <a:spcPct val="80000"/>
              </a:lnSpc>
            </a:pPr>
            <a:endParaRPr lang="en-US" sz="2400" dirty="0" smtClean="0">
              <a:solidFill>
                <a:srgbClr val="002060"/>
              </a:solidFill>
            </a:endParaRPr>
          </a:p>
          <a:p>
            <a:pPr marL="111125" indent="-111125" eaLnBrk="1" hangingPunct="1">
              <a:lnSpc>
                <a:spcPct val="80000"/>
              </a:lnSpc>
            </a:pPr>
            <a:r>
              <a:rPr lang="en-US" sz="2400" dirty="0" smtClean="0">
                <a:solidFill>
                  <a:srgbClr val="002060"/>
                </a:solidFill>
              </a:rPr>
              <a:t> Check each body paragraph for a specific focus and purpose. </a:t>
            </a:r>
          </a:p>
        </p:txBody>
      </p:sp>
    </p:spTree>
    <p:extLst>
      <p:ext uri="{BB962C8B-B14F-4D97-AF65-F5344CB8AC3E}">
        <p14:creationId xmlns:p14="http://schemas.microsoft.com/office/powerpoint/2010/main" val="397173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304800"/>
            <a:ext cx="8685213" cy="1143000"/>
          </a:xfrm>
        </p:spPr>
        <p:txBody>
          <a:bodyPr/>
          <a:lstStyle/>
          <a:p>
            <a:pPr eaLnBrk="1" hangingPunct="1"/>
            <a:r>
              <a:rPr lang="en-US" sz="4000" dirty="0" smtClean="0">
                <a:solidFill>
                  <a:srgbClr val="7030A0"/>
                </a:solidFill>
              </a:rPr>
              <a:t>Downshifting:  Examples in Context </a:t>
            </a:r>
          </a:p>
        </p:txBody>
      </p:sp>
      <p:sp>
        <p:nvSpPr>
          <p:cNvPr id="13315" name="Rectangle 3"/>
          <p:cNvSpPr>
            <a:spLocks noGrp="1" noChangeArrowheads="1"/>
          </p:cNvSpPr>
          <p:nvPr>
            <p:ph type="body" idx="1"/>
          </p:nvPr>
        </p:nvSpPr>
        <p:spPr/>
        <p:txBody>
          <a:bodyPr/>
          <a:lstStyle/>
          <a:p>
            <a:pPr>
              <a:buFontTx/>
              <a:buNone/>
            </a:pPr>
            <a:r>
              <a:rPr lang="en-US" dirty="0" smtClean="0"/>
              <a:t>	</a:t>
            </a:r>
            <a:r>
              <a:rPr lang="en-US" sz="2000" b="1" dirty="0" smtClean="0">
                <a:solidFill>
                  <a:srgbClr val="7030A0"/>
                </a:solidFill>
              </a:rPr>
              <a:t>Relative Treatment Effects of Two </a:t>
            </a:r>
            <a:r>
              <a:rPr lang="en-US" sz="2000" b="1" dirty="0" err="1" smtClean="0">
                <a:solidFill>
                  <a:srgbClr val="7030A0"/>
                </a:solidFill>
              </a:rPr>
              <a:t>Prelinguistic</a:t>
            </a:r>
            <a:r>
              <a:rPr lang="en-US" sz="2000" b="1" dirty="0" smtClean="0">
                <a:solidFill>
                  <a:srgbClr val="7030A0"/>
                </a:solidFill>
              </a:rPr>
              <a:t> Communication Interventions </a:t>
            </a:r>
            <a:r>
              <a:rPr lang="en-US" sz="2000" b="1" dirty="0" smtClean="0"/>
              <a:t>on Language Development in Toddlers With Developmental Delays Vary by Maternal Characteristics</a:t>
            </a:r>
          </a:p>
          <a:p>
            <a:pPr eaLnBrk="1" hangingPunct="1">
              <a:buFontTx/>
              <a:buNone/>
            </a:pPr>
            <a:r>
              <a:rPr lang="en-US" dirty="0" smtClean="0">
                <a:solidFill>
                  <a:srgbClr val="7030A0"/>
                </a:solidFill>
              </a:rPr>
              <a:t>	</a:t>
            </a:r>
            <a:r>
              <a:rPr lang="en-US" dirty="0" smtClean="0">
                <a:solidFill>
                  <a:srgbClr val="7030A0"/>
                </a:solidFill>
                <a:hlinkClick r:id="rId3" action="ppaction://hlinkfile"/>
              </a:rPr>
              <a:t>sample paragraph</a:t>
            </a:r>
            <a:r>
              <a:rPr lang="en-US" dirty="0" smtClean="0">
                <a:solidFill>
                  <a:srgbClr val="7030A0"/>
                </a:solidFill>
              </a:rPr>
              <a:t> </a:t>
            </a:r>
          </a:p>
        </p:txBody>
      </p:sp>
    </p:spTree>
    <p:extLst>
      <p:ext uri="{BB962C8B-B14F-4D97-AF65-F5344CB8AC3E}">
        <p14:creationId xmlns:p14="http://schemas.microsoft.com/office/powerpoint/2010/main" val="33756367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overviews for discussion</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sp>
        <p:nvSpPr>
          <p:cNvPr id="4" name="Rectangle 3"/>
          <p:cNvSpPr/>
          <p:nvPr/>
        </p:nvSpPr>
        <p:spPr>
          <a:xfrm>
            <a:off x="609600" y="1447800"/>
            <a:ext cx="8153400" cy="2677656"/>
          </a:xfrm>
          <a:prstGeom prst="rect">
            <a:avLst/>
          </a:prstGeom>
        </p:spPr>
        <p:txBody>
          <a:bodyPr wrap="square">
            <a:spAutoFit/>
          </a:bodyPr>
          <a:lstStyle/>
          <a:p>
            <a:r>
              <a:rPr lang="en-US" sz="2400" dirty="0"/>
              <a:t>The goal of this project is develop a website for a non-profit organization, namely Bright Futures.  The purpose of this website is to introduce visitors to who Bright Futures are and what they do.  This is achieved by presenting information about activities and past events through pictures and reviews.  Furthermore, we will try to implement an online registration system that will possibly replace existing hand written protocols.</a:t>
            </a:r>
          </a:p>
        </p:txBody>
      </p:sp>
    </p:spTree>
    <p:extLst>
      <p:ext uri="{BB962C8B-B14F-4D97-AF65-F5344CB8AC3E}">
        <p14:creationId xmlns:p14="http://schemas.microsoft.com/office/powerpoint/2010/main" val="36392850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Project overviews for discussion</a:t>
            </a:r>
            <a:endParaRPr lang="en-US" b="1" dirty="0">
              <a:solidFill>
                <a:srgbClr val="7030A0"/>
              </a:solidFill>
            </a:endParaRPr>
          </a:p>
        </p:txBody>
      </p:sp>
      <p:sp>
        <p:nvSpPr>
          <p:cNvPr id="3" name="Content Placeholder 2"/>
          <p:cNvSpPr>
            <a:spLocks noGrp="1"/>
          </p:cNvSpPr>
          <p:nvPr>
            <p:ph idx="1"/>
          </p:nvPr>
        </p:nvSpPr>
        <p:spPr/>
        <p:txBody>
          <a:bodyPr/>
          <a:lstStyle/>
          <a:p>
            <a:pPr marL="0" indent="0">
              <a:buNone/>
            </a:pPr>
            <a:r>
              <a:rPr lang="en-US" dirty="0" smtClean="0"/>
              <a:t> The Iberville Arc Employee Scheduling System (IAESS) allows supervisors and administrators to schedule employees remotely through a web application.  Supervisors and administrators can schedule, verify hours, check work history, and generate reports by  applying features of IAESS.</a:t>
            </a:r>
            <a:endParaRPr lang="en-US" dirty="0"/>
          </a:p>
        </p:txBody>
      </p:sp>
    </p:spTree>
    <p:extLst>
      <p:ext uri="{BB962C8B-B14F-4D97-AF65-F5344CB8AC3E}">
        <p14:creationId xmlns:p14="http://schemas.microsoft.com/office/powerpoint/2010/main" val="2214949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ChangeArrowheads="1"/>
          </p:cNvSpPr>
          <p:nvPr/>
        </p:nvSpPr>
        <p:spPr bwMode="auto">
          <a:xfrm>
            <a:off x="2689860" y="1015318"/>
            <a:ext cx="3924300" cy="3109912"/>
          </a:xfrm>
          <a:prstGeom prst="triangle">
            <a:avLst>
              <a:gd name="adj" fmla="val 50000"/>
            </a:avLst>
          </a:prstGeom>
          <a:solidFill>
            <a:schemeClr val="accent4">
              <a:lumMod val="20000"/>
              <a:lumOff val="80000"/>
            </a:schemeClr>
          </a:solidFill>
          <a:ln w="9525">
            <a:solidFill>
              <a:schemeClr val="tx1"/>
            </a:solidFill>
            <a:miter lim="800000"/>
            <a:headEnd/>
            <a:tailEnd/>
          </a:ln>
        </p:spPr>
        <p:txBody>
          <a:bodyPr wrap="none" anchor="ctr"/>
          <a:lstStyle/>
          <a:p>
            <a:pPr defTabSz="457200"/>
            <a:endParaRPr lang="en-US" dirty="0">
              <a:solidFill>
                <a:prstClr val="black"/>
              </a:solidFill>
            </a:endParaRPr>
          </a:p>
        </p:txBody>
      </p:sp>
      <p:sp>
        <p:nvSpPr>
          <p:cNvPr id="5123" name="Text Box 3"/>
          <p:cNvSpPr txBox="1">
            <a:spLocks noChangeArrowheads="1"/>
          </p:cNvSpPr>
          <p:nvPr/>
        </p:nvSpPr>
        <p:spPr bwMode="auto">
          <a:xfrm>
            <a:off x="3383280" y="595785"/>
            <a:ext cx="2537460" cy="400110"/>
          </a:xfrm>
          <a:prstGeom prst="rect">
            <a:avLst/>
          </a:prstGeom>
          <a:noFill/>
          <a:ln w="9525">
            <a:noFill/>
            <a:miter lim="800000"/>
            <a:headEnd/>
            <a:tailEnd/>
          </a:ln>
        </p:spPr>
        <p:txBody>
          <a:bodyPr wrap="square">
            <a:spAutoFit/>
          </a:bodyPr>
          <a:lstStyle/>
          <a:p>
            <a:pPr algn="ctr" defTabSz="457200"/>
            <a:r>
              <a:rPr lang="en-US" sz="2000" b="1" dirty="0">
                <a:solidFill>
                  <a:srgbClr val="7030A0"/>
                </a:solidFill>
              </a:rPr>
              <a:t>Communicator(s)</a:t>
            </a:r>
            <a:r>
              <a:rPr lang="en-US" sz="2000" dirty="0">
                <a:solidFill>
                  <a:srgbClr val="7030A0"/>
                </a:solidFill>
              </a:rPr>
              <a:t> </a:t>
            </a:r>
          </a:p>
        </p:txBody>
      </p:sp>
      <p:sp>
        <p:nvSpPr>
          <p:cNvPr id="5125" name="Text Box 5"/>
          <p:cNvSpPr txBox="1">
            <a:spLocks noChangeArrowheads="1"/>
          </p:cNvSpPr>
          <p:nvPr/>
        </p:nvSpPr>
        <p:spPr bwMode="auto">
          <a:xfrm>
            <a:off x="6614160" y="4049267"/>
            <a:ext cx="1554480" cy="400110"/>
          </a:xfrm>
          <a:prstGeom prst="rect">
            <a:avLst/>
          </a:prstGeom>
          <a:noFill/>
          <a:ln w="9525">
            <a:noFill/>
            <a:miter lim="800000"/>
            <a:headEnd/>
            <a:tailEnd/>
          </a:ln>
        </p:spPr>
        <p:txBody>
          <a:bodyPr wrap="square">
            <a:spAutoFit/>
          </a:bodyPr>
          <a:lstStyle/>
          <a:p>
            <a:pPr algn="ctr" defTabSz="457200"/>
            <a:r>
              <a:rPr lang="en-US" sz="2000" b="1" dirty="0">
                <a:solidFill>
                  <a:srgbClr val="8064A2"/>
                </a:solidFill>
              </a:rPr>
              <a:t>Audience</a:t>
            </a:r>
          </a:p>
        </p:txBody>
      </p:sp>
      <p:sp>
        <p:nvSpPr>
          <p:cNvPr id="5128" name="Text Box 8"/>
          <p:cNvSpPr txBox="1">
            <a:spLocks noChangeArrowheads="1"/>
          </p:cNvSpPr>
          <p:nvPr/>
        </p:nvSpPr>
        <p:spPr bwMode="auto">
          <a:xfrm>
            <a:off x="5135122" y="1064962"/>
            <a:ext cx="3570226" cy="915988"/>
          </a:xfrm>
          <a:prstGeom prst="rect">
            <a:avLst/>
          </a:prstGeom>
          <a:solidFill>
            <a:schemeClr val="accent3">
              <a:lumMod val="20000"/>
              <a:lumOff val="80000"/>
            </a:schemeClr>
          </a:solidFill>
          <a:ln w="9525">
            <a:noFill/>
            <a:miter lim="800000"/>
            <a:headEnd/>
            <a:tailEnd/>
          </a:ln>
        </p:spPr>
        <p:txBody>
          <a:bodyPr wrap="square">
            <a:spAutoFit/>
          </a:bodyPr>
          <a:lstStyle/>
          <a:p>
            <a:pPr defTabSz="457200"/>
            <a:r>
              <a:rPr lang="en-US" dirty="0" smtClean="0">
                <a:solidFill>
                  <a:prstClr val="black"/>
                </a:solidFill>
              </a:rPr>
              <a:t>Role</a:t>
            </a:r>
            <a:endParaRPr lang="en-US" dirty="0">
              <a:solidFill>
                <a:prstClr val="black"/>
              </a:solidFill>
            </a:endParaRPr>
          </a:p>
          <a:p>
            <a:pPr defTabSz="457200"/>
            <a:r>
              <a:rPr lang="en-US" dirty="0">
                <a:solidFill>
                  <a:prstClr val="black"/>
                </a:solidFill>
              </a:rPr>
              <a:t>Relationship to audience</a:t>
            </a:r>
          </a:p>
          <a:p>
            <a:pPr defTabSz="457200"/>
            <a:r>
              <a:rPr lang="en-US" dirty="0">
                <a:solidFill>
                  <a:prstClr val="black"/>
                </a:solidFill>
              </a:rPr>
              <a:t>Knowledge of Subject</a:t>
            </a:r>
          </a:p>
        </p:txBody>
      </p:sp>
      <p:sp>
        <p:nvSpPr>
          <p:cNvPr id="5129" name="Text Box 9"/>
          <p:cNvSpPr txBox="1">
            <a:spLocks noChangeArrowheads="1"/>
          </p:cNvSpPr>
          <p:nvPr/>
        </p:nvSpPr>
        <p:spPr bwMode="auto">
          <a:xfrm>
            <a:off x="5501931" y="4449377"/>
            <a:ext cx="3124200" cy="1190625"/>
          </a:xfrm>
          <a:prstGeom prst="rect">
            <a:avLst/>
          </a:prstGeom>
          <a:solidFill>
            <a:schemeClr val="accent3">
              <a:lumMod val="20000"/>
              <a:lumOff val="80000"/>
            </a:schemeClr>
          </a:solidFill>
          <a:ln w="9525">
            <a:noFill/>
            <a:miter lim="800000"/>
            <a:headEnd/>
            <a:tailEnd/>
          </a:ln>
        </p:spPr>
        <p:txBody>
          <a:bodyPr>
            <a:spAutoFit/>
          </a:bodyPr>
          <a:lstStyle/>
          <a:p>
            <a:pPr defTabSz="457200"/>
            <a:r>
              <a:rPr lang="en-US" dirty="0" smtClean="0">
                <a:solidFill>
                  <a:prstClr val="black"/>
                </a:solidFill>
              </a:rPr>
              <a:t>Roles—teacher, classmates</a:t>
            </a:r>
            <a:endParaRPr lang="en-US" dirty="0">
              <a:solidFill>
                <a:prstClr val="black"/>
              </a:solidFill>
            </a:endParaRPr>
          </a:p>
          <a:p>
            <a:pPr defTabSz="457200"/>
            <a:r>
              <a:rPr lang="en-US" dirty="0" smtClean="0">
                <a:solidFill>
                  <a:prstClr val="black"/>
                </a:solidFill>
              </a:rPr>
              <a:t>Knowledge of subject</a:t>
            </a:r>
            <a:endParaRPr lang="en-US" dirty="0">
              <a:solidFill>
                <a:prstClr val="black"/>
              </a:solidFill>
            </a:endParaRPr>
          </a:p>
          <a:p>
            <a:pPr defTabSz="457200"/>
            <a:r>
              <a:rPr lang="en-US" dirty="0">
                <a:solidFill>
                  <a:prstClr val="black"/>
                </a:solidFill>
              </a:rPr>
              <a:t>Attitudes, values, feelings</a:t>
            </a:r>
          </a:p>
          <a:p>
            <a:pPr defTabSz="457200"/>
            <a:r>
              <a:rPr lang="en-US" dirty="0">
                <a:solidFill>
                  <a:prstClr val="black"/>
                </a:solidFill>
              </a:rPr>
              <a:t>Needs</a:t>
            </a:r>
          </a:p>
        </p:txBody>
      </p:sp>
      <p:sp>
        <p:nvSpPr>
          <p:cNvPr id="12" name="Rectangle 11"/>
          <p:cNvSpPr/>
          <p:nvPr/>
        </p:nvSpPr>
        <p:spPr>
          <a:xfrm>
            <a:off x="472731" y="504257"/>
            <a:ext cx="8153400" cy="548640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EA022"/>
              </a:solidFill>
            </a:endParaRPr>
          </a:p>
        </p:txBody>
      </p:sp>
      <p:sp>
        <p:nvSpPr>
          <p:cNvPr id="17" name="Text Box 22"/>
          <p:cNvSpPr txBox="1">
            <a:spLocks noChangeArrowheads="1"/>
          </p:cNvSpPr>
          <p:nvPr/>
        </p:nvSpPr>
        <p:spPr bwMode="auto">
          <a:xfrm>
            <a:off x="472731" y="504257"/>
            <a:ext cx="3277960" cy="1190855"/>
          </a:xfrm>
          <a:prstGeom prst="rect">
            <a:avLst/>
          </a:prstGeom>
          <a:noFill/>
          <a:ln w="9525">
            <a:noFill/>
            <a:miter lim="800000"/>
            <a:headEnd/>
            <a:tailEnd/>
          </a:ln>
        </p:spPr>
        <p:txBody>
          <a:bodyPr wrap="square" lIns="82058" tIns="41029" rIns="82058" bIns="41029">
            <a:spAutoFit/>
          </a:bodyPr>
          <a:lstStyle/>
          <a:p>
            <a:pPr defTabSz="820738">
              <a:spcBef>
                <a:spcPct val="50000"/>
              </a:spcBef>
            </a:pPr>
            <a:r>
              <a:rPr lang="en-US" sz="3600" b="1" dirty="0">
                <a:solidFill>
                  <a:srgbClr val="7030A0"/>
                </a:solidFill>
              </a:rPr>
              <a:t>Rhetorical Triangle</a:t>
            </a:r>
          </a:p>
        </p:txBody>
      </p:sp>
    </p:spTree>
    <p:extLst>
      <p:ext uri="{BB962C8B-B14F-4D97-AF65-F5344CB8AC3E}">
        <p14:creationId xmlns:p14="http://schemas.microsoft.com/office/powerpoint/2010/main" val="3477820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5128"/>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125" grpId="0"/>
      <p:bldP spid="5128" grpId="0" animBg="1"/>
      <p:bldP spid="5128" grpId="1" animBg="1"/>
      <p:bldP spid="5129" grpId="0" animBg="1"/>
      <p:bldP spid="1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Project overviews for discussion</a:t>
            </a:r>
          </a:p>
        </p:txBody>
      </p:sp>
      <p:sp>
        <p:nvSpPr>
          <p:cNvPr id="3" name="Content Placeholder 2"/>
          <p:cNvSpPr>
            <a:spLocks noGrp="1"/>
          </p:cNvSpPr>
          <p:nvPr>
            <p:ph idx="1"/>
          </p:nvPr>
        </p:nvSpPr>
        <p:spPr/>
        <p:txBody>
          <a:bodyPr>
            <a:normAutofit fontScale="92500" lnSpcReduction="10000"/>
          </a:bodyPr>
          <a:lstStyle/>
          <a:p>
            <a:r>
              <a:rPr lang="en-US" dirty="0" smtClean="0"/>
              <a:t>This project is a website that will assist in the effort to share contributions made by African-</a:t>
            </a:r>
            <a:r>
              <a:rPr lang="en-US" dirty="0"/>
              <a:t>A</a:t>
            </a:r>
            <a:r>
              <a:rPr lang="en-US" dirty="0" smtClean="0"/>
              <a:t>mericans to the fabric of our society.</a:t>
            </a:r>
          </a:p>
          <a:p>
            <a:endParaRPr lang="en-US" dirty="0"/>
          </a:p>
          <a:p>
            <a:r>
              <a:rPr lang="en-US" dirty="0" smtClean="0"/>
              <a:t>Create a few websites that display sustainability at Louisiana State University.  The project consists of a sustainability map, green courses, green measurement, and the UNPLUGG competition complete with an “energy dashboard” to show energy conservation progress around campus.</a:t>
            </a:r>
            <a:endParaRPr lang="en-US" dirty="0"/>
          </a:p>
        </p:txBody>
      </p:sp>
    </p:spTree>
    <p:extLst>
      <p:ext uri="{BB962C8B-B14F-4D97-AF65-F5344CB8AC3E}">
        <p14:creationId xmlns:p14="http://schemas.microsoft.com/office/powerpoint/2010/main" val="339190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Statement of the Problem</a:t>
            </a:r>
            <a:endParaRPr lang="en-US" b="1" dirty="0">
              <a:solidFill>
                <a:srgbClr val="7030A0"/>
              </a:solidFill>
            </a:endParaRPr>
          </a:p>
        </p:txBody>
      </p:sp>
      <p:sp>
        <p:nvSpPr>
          <p:cNvPr id="3" name="Content Placeholder 2"/>
          <p:cNvSpPr>
            <a:spLocks noGrp="1"/>
          </p:cNvSpPr>
          <p:nvPr>
            <p:ph idx="1"/>
          </p:nvPr>
        </p:nvSpPr>
        <p:spPr/>
        <p:txBody>
          <a:bodyPr/>
          <a:lstStyle/>
          <a:p>
            <a:r>
              <a:rPr lang="en-US" dirty="0" smtClean="0"/>
              <a:t>Create a clear picture of the problem and its consequences</a:t>
            </a:r>
          </a:p>
          <a:p>
            <a:r>
              <a:rPr lang="en-US" dirty="0" smtClean="0"/>
              <a:t>Contrast the actual with the ideal</a:t>
            </a:r>
          </a:p>
          <a:p>
            <a:pPr lvl="1"/>
            <a:r>
              <a:rPr lang="en-US" dirty="0" smtClean="0"/>
              <a:t>X is the current situation and consequently . . .</a:t>
            </a:r>
          </a:p>
          <a:p>
            <a:pPr lvl="1"/>
            <a:r>
              <a:rPr lang="en-US" dirty="0" smtClean="0"/>
              <a:t>Y is the way it should be</a:t>
            </a:r>
          </a:p>
          <a:p>
            <a:pPr lvl="1"/>
            <a:r>
              <a:rPr lang="en-US" dirty="0" smtClean="0"/>
              <a:t>Therefore, in this project </a:t>
            </a:r>
          </a:p>
          <a:p>
            <a:endParaRPr lang="en-US" dirty="0"/>
          </a:p>
        </p:txBody>
      </p:sp>
    </p:spTree>
    <p:extLst>
      <p:ext uri="{BB962C8B-B14F-4D97-AF65-F5344CB8AC3E}">
        <p14:creationId xmlns:p14="http://schemas.microsoft.com/office/powerpoint/2010/main" val="1087515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Problem Statement for Review</a:t>
            </a:r>
            <a:endParaRPr lang="en-US" b="1" dirty="0">
              <a:solidFill>
                <a:srgbClr val="7030A0"/>
              </a:solidFill>
            </a:endParaRPr>
          </a:p>
        </p:txBody>
      </p:sp>
      <p:sp>
        <p:nvSpPr>
          <p:cNvPr id="3" name="Content Placeholder 2"/>
          <p:cNvSpPr>
            <a:spLocks noGrp="1"/>
          </p:cNvSpPr>
          <p:nvPr>
            <p:ph idx="1"/>
          </p:nvPr>
        </p:nvSpPr>
        <p:spPr/>
        <p:txBody>
          <a:bodyPr/>
          <a:lstStyle/>
          <a:p>
            <a:pPr marL="0" indent="0">
              <a:buNone/>
            </a:pPr>
            <a:r>
              <a:rPr lang="en-US" dirty="0" smtClean="0"/>
              <a:t>The current staff is already shorthanded and overworked.  It takes time out of their busy schedule to provide these training courses and quizzes.  An online training module would help to alleviate the time and work constraints associated with having a worker administer the training and testing personally.</a:t>
            </a:r>
            <a:endParaRPr lang="en-US" dirty="0"/>
          </a:p>
        </p:txBody>
      </p:sp>
    </p:spTree>
    <p:extLst>
      <p:ext uri="{BB962C8B-B14F-4D97-AF65-F5344CB8AC3E}">
        <p14:creationId xmlns:p14="http://schemas.microsoft.com/office/powerpoint/2010/main" val="21284836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Problem Statement for Review</a:t>
            </a:r>
          </a:p>
        </p:txBody>
      </p:sp>
      <p:sp>
        <p:nvSpPr>
          <p:cNvPr id="3" name="Content Placeholder 2"/>
          <p:cNvSpPr>
            <a:spLocks noGrp="1"/>
          </p:cNvSpPr>
          <p:nvPr>
            <p:ph idx="1"/>
          </p:nvPr>
        </p:nvSpPr>
        <p:spPr/>
        <p:txBody>
          <a:bodyPr/>
          <a:lstStyle/>
          <a:p>
            <a:r>
              <a:rPr lang="en-US" dirty="0" smtClean="0"/>
              <a:t>When storing, accessing and modifying a large amount of information it becomes increasingly difficult to organize it in an understandable form.  The current way of storing information in a Microsoft Excel spreadsheet is inefficient and cluttered.  This database is intended to alleviate these problems by implementing efficient structure and design.</a:t>
            </a:r>
            <a:endParaRPr lang="en-US" dirty="0"/>
          </a:p>
        </p:txBody>
      </p:sp>
    </p:spTree>
    <p:extLst>
      <p:ext uri="{BB962C8B-B14F-4D97-AF65-F5344CB8AC3E}">
        <p14:creationId xmlns:p14="http://schemas.microsoft.com/office/powerpoint/2010/main" val="10182086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noAutofit/>
          </a:bodyPr>
          <a:lstStyle/>
          <a:p>
            <a:r>
              <a:rPr lang="en-US" b="1" dirty="0" smtClean="0">
                <a:solidFill>
                  <a:srgbClr val="7030A0"/>
                </a:solidFill>
              </a:rPr>
              <a:t>Guidelines for Designing Segments: Impact and Motivation</a:t>
            </a:r>
            <a:endParaRPr lang="en-US" b="1" dirty="0">
              <a:solidFill>
                <a:srgbClr val="7030A0"/>
              </a:solidFill>
            </a:endParaRPr>
          </a:p>
        </p:txBody>
      </p:sp>
      <p:sp>
        <p:nvSpPr>
          <p:cNvPr id="3" name="Content Placeholder 2"/>
          <p:cNvSpPr>
            <a:spLocks noGrp="1"/>
          </p:cNvSpPr>
          <p:nvPr>
            <p:ph idx="1"/>
          </p:nvPr>
        </p:nvSpPr>
        <p:spPr/>
        <p:txBody>
          <a:bodyPr/>
          <a:lstStyle/>
          <a:p>
            <a:r>
              <a:rPr lang="en-US" dirty="0" smtClean="0"/>
              <a:t>Segments of a report should </a:t>
            </a:r>
          </a:p>
          <a:p>
            <a:pPr lvl="1"/>
            <a:r>
              <a:rPr lang="en-US" dirty="0" smtClean="0"/>
              <a:t>stand alone (self-sufficient, selectively redundant)</a:t>
            </a:r>
          </a:p>
          <a:p>
            <a:pPr lvl="1"/>
            <a:r>
              <a:rPr lang="en-US" dirty="0"/>
              <a:t>h</a:t>
            </a:r>
            <a:r>
              <a:rPr lang="en-US" dirty="0" smtClean="0"/>
              <a:t>ave a beginning, middle, and end</a:t>
            </a:r>
          </a:p>
          <a:p>
            <a:pPr lvl="1"/>
            <a:r>
              <a:rPr lang="en-US" dirty="0"/>
              <a:t>h</a:t>
            </a:r>
            <a:r>
              <a:rPr lang="en-US" dirty="0" smtClean="0"/>
              <a:t>ave a clear purpose and focus </a:t>
            </a:r>
          </a:p>
          <a:p>
            <a:pPr marL="457200" lvl="1" indent="0">
              <a:buNone/>
            </a:pPr>
            <a:endParaRPr lang="en-US" dirty="0"/>
          </a:p>
        </p:txBody>
      </p:sp>
    </p:spTree>
    <p:extLst>
      <p:ext uri="{BB962C8B-B14F-4D97-AF65-F5344CB8AC3E}">
        <p14:creationId xmlns:p14="http://schemas.microsoft.com/office/powerpoint/2010/main" val="36473479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371600" y="274638"/>
            <a:ext cx="7315200" cy="1143000"/>
          </a:xfrm>
        </p:spPr>
        <p:txBody>
          <a:bodyPr>
            <a:noAutofit/>
          </a:bodyPr>
          <a:lstStyle/>
          <a:p>
            <a:pPr eaLnBrk="1" hangingPunct="1"/>
            <a:r>
              <a:rPr lang="en-US" b="1" dirty="0" smtClean="0">
                <a:solidFill>
                  <a:srgbClr val="7030A0"/>
                </a:solidFill>
              </a:rPr>
              <a:t>USE WRITING RESOURCES WISELY</a:t>
            </a:r>
          </a:p>
        </p:txBody>
      </p:sp>
      <p:sp>
        <p:nvSpPr>
          <p:cNvPr id="14339" name="Rectangle 3"/>
          <p:cNvSpPr>
            <a:spLocks noGrp="1" noChangeArrowheads="1"/>
          </p:cNvSpPr>
          <p:nvPr>
            <p:ph idx="1"/>
          </p:nvPr>
        </p:nvSpPr>
        <p:spPr>
          <a:xfrm>
            <a:off x="457200" y="1905000"/>
            <a:ext cx="8229600" cy="4221163"/>
          </a:xfrm>
        </p:spPr>
        <p:txBody>
          <a:bodyPr/>
          <a:lstStyle/>
          <a:p>
            <a:pPr eaLnBrk="1" hangingPunct="1"/>
            <a:r>
              <a:rPr lang="en-US" dirty="0" smtClean="0">
                <a:hlinkClick r:id="rId3"/>
              </a:rPr>
              <a:t>Purdue's on-line writing lab (OWL)</a:t>
            </a:r>
            <a:endParaRPr lang="en-US" dirty="0" smtClean="0"/>
          </a:p>
          <a:p>
            <a:pPr eaLnBrk="1" hangingPunct="1"/>
            <a:r>
              <a:rPr lang="en-US" dirty="0" smtClean="0">
                <a:hlinkClick r:id="rId4"/>
              </a:rPr>
              <a:t>UNC Writing Center</a:t>
            </a:r>
            <a:endParaRPr lang="en-US" dirty="0" smtClean="0"/>
          </a:p>
          <a:p>
            <a:pPr eaLnBrk="1" hangingPunct="1"/>
            <a:r>
              <a:rPr lang="en-US" smtClean="0">
                <a:hlinkClick r:id="rId5"/>
              </a:rPr>
              <a:t>Studio 151--Writing Resources</a:t>
            </a:r>
            <a:endParaRPr lang="en-US" dirty="0" smtClean="0"/>
          </a:p>
        </p:txBody>
      </p:sp>
      <p:sp>
        <p:nvSpPr>
          <p:cNvPr id="14340" name="Text Box 4"/>
          <p:cNvSpPr txBox="1">
            <a:spLocks noChangeArrowheads="1"/>
          </p:cNvSpPr>
          <p:nvPr/>
        </p:nvSpPr>
        <p:spPr bwMode="auto">
          <a:xfrm>
            <a:off x="136525" y="365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endParaRPr lang="en-US" smtClean="0">
              <a:solidFill>
                <a:srgbClr val="FFFFFF"/>
              </a:solidFill>
            </a:endParaRPr>
          </a:p>
        </p:txBody>
      </p:sp>
      <p:pic>
        <p:nvPicPr>
          <p:cNvPr id="14341" name="Picture 5" descr="MCj0370140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304800"/>
            <a:ext cx="17399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8460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Project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goal of this project is develop a website for a non-profit organization, namely Bright Futures.  The purpose of this website is to introduce visitors to who Bright Futures are and what they do.  This is achieved by presenting information about activities and past events through pictures and reviews.  Furthermore, we will try to implement an online registration system that will possibly replace existing hand written protocols.</a:t>
            </a:r>
            <a:endParaRPr lang="en-US" dirty="0"/>
          </a:p>
        </p:txBody>
      </p:sp>
    </p:spTree>
    <p:extLst>
      <p:ext uri="{BB962C8B-B14F-4D97-AF65-F5344CB8AC3E}">
        <p14:creationId xmlns:p14="http://schemas.microsoft.com/office/powerpoint/2010/main" val="1980389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ChangeArrowheads="1"/>
          </p:cNvSpPr>
          <p:nvPr/>
        </p:nvSpPr>
        <p:spPr bwMode="auto">
          <a:xfrm>
            <a:off x="2689860" y="1015318"/>
            <a:ext cx="3924300" cy="3109912"/>
          </a:xfrm>
          <a:prstGeom prst="triangle">
            <a:avLst>
              <a:gd name="adj" fmla="val 50000"/>
            </a:avLst>
          </a:prstGeom>
          <a:solidFill>
            <a:schemeClr val="accent4">
              <a:lumMod val="20000"/>
              <a:lumOff val="80000"/>
            </a:schemeClr>
          </a:solidFill>
          <a:ln w="9525">
            <a:solidFill>
              <a:schemeClr val="tx1"/>
            </a:solidFill>
            <a:miter lim="800000"/>
            <a:headEnd/>
            <a:tailEnd/>
          </a:ln>
        </p:spPr>
        <p:txBody>
          <a:bodyPr wrap="none" anchor="ctr"/>
          <a:lstStyle/>
          <a:p>
            <a:pPr defTabSz="457200"/>
            <a:endParaRPr lang="en-US" dirty="0">
              <a:solidFill>
                <a:prstClr val="black"/>
              </a:solidFill>
            </a:endParaRPr>
          </a:p>
        </p:txBody>
      </p:sp>
      <p:sp>
        <p:nvSpPr>
          <p:cNvPr id="5123" name="Text Box 3"/>
          <p:cNvSpPr txBox="1">
            <a:spLocks noChangeArrowheads="1"/>
          </p:cNvSpPr>
          <p:nvPr/>
        </p:nvSpPr>
        <p:spPr bwMode="auto">
          <a:xfrm>
            <a:off x="3383280" y="595785"/>
            <a:ext cx="2537460" cy="400110"/>
          </a:xfrm>
          <a:prstGeom prst="rect">
            <a:avLst/>
          </a:prstGeom>
          <a:noFill/>
          <a:ln w="9525">
            <a:noFill/>
            <a:miter lim="800000"/>
            <a:headEnd/>
            <a:tailEnd/>
          </a:ln>
        </p:spPr>
        <p:txBody>
          <a:bodyPr wrap="square">
            <a:spAutoFit/>
          </a:bodyPr>
          <a:lstStyle/>
          <a:p>
            <a:pPr algn="ctr" defTabSz="457200"/>
            <a:r>
              <a:rPr lang="en-US" sz="2000" b="1" dirty="0">
                <a:solidFill>
                  <a:srgbClr val="7030A0"/>
                </a:solidFill>
              </a:rPr>
              <a:t>Communicator(s)</a:t>
            </a:r>
            <a:r>
              <a:rPr lang="en-US" sz="2000" dirty="0">
                <a:solidFill>
                  <a:srgbClr val="7030A0"/>
                </a:solidFill>
              </a:rPr>
              <a:t> </a:t>
            </a:r>
          </a:p>
        </p:txBody>
      </p:sp>
      <p:sp>
        <p:nvSpPr>
          <p:cNvPr id="5124" name="Text Box 4"/>
          <p:cNvSpPr txBox="1">
            <a:spLocks noChangeArrowheads="1"/>
          </p:cNvSpPr>
          <p:nvPr/>
        </p:nvSpPr>
        <p:spPr bwMode="auto">
          <a:xfrm>
            <a:off x="1209368" y="3771287"/>
            <a:ext cx="1480492" cy="707886"/>
          </a:xfrm>
          <a:prstGeom prst="rect">
            <a:avLst/>
          </a:prstGeom>
          <a:noFill/>
          <a:ln w="9525">
            <a:noFill/>
            <a:miter lim="800000"/>
            <a:headEnd/>
            <a:tailEnd/>
          </a:ln>
        </p:spPr>
        <p:txBody>
          <a:bodyPr wrap="square">
            <a:spAutoFit/>
          </a:bodyPr>
          <a:lstStyle/>
          <a:p>
            <a:pPr algn="ctr" defTabSz="457200">
              <a:spcBef>
                <a:spcPct val="50000"/>
              </a:spcBef>
            </a:pPr>
            <a:r>
              <a:rPr lang="en-US" sz="2000" b="1" dirty="0">
                <a:solidFill>
                  <a:srgbClr val="7030A0"/>
                </a:solidFill>
              </a:rPr>
              <a:t>Subject &amp; Purpose</a:t>
            </a:r>
          </a:p>
        </p:txBody>
      </p:sp>
      <p:sp>
        <p:nvSpPr>
          <p:cNvPr id="5125" name="Text Box 5"/>
          <p:cNvSpPr txBox="1">
            <a:spLocks noChangeArrowheads="1"/>
          </p:cNvSpPr>
          <p:nvPr/>
        </p:nvSpPr>
        <p:spPr bwMode="auto">
          <a:xfrm>
            <a:off x="6614160" y="4049267"/>
            <a:ext cx="1554480" cy="400110"/>
          </a:xfrm>
          <a:prstGeom prst="rect">
            <a:avLst/>
          </a:prstGeom>
          <a:noFill/>
          <a:ln w="9525">
            <a:noFill/>
            <a:miter lim="800000"/>
            <a:headEnd/>
            <a:tailEnd/>
          </a:ln>
        </p:spPr>
        <p:txBody>
          <a:bodyPr wrap="square">
            <a:spAutoFit/>
          </a:bodyPr>
          <a:lstStyle/>
          <a:p>
            <a:pPr algn="ctr" defTabSz="457200"/>
            <a:r>
              <a:rPr lang="en-US" sz="2000" b="1" dirty="0">
                <a:solidFill>
                  <a:srgbClr val="8064A2"/>
                </a:solidFill>
              </a:rPr>
              <a:t>Audience</a:t>
            </a:r>
          </a:p>
        </p:txBody>
      </p:sp>
      <p:sp>
        <p:nvSpPr>
          <p:cNvPr id="5129" name="Text Box 9"/>
          <p:cNvSpPr txBox="1">
            <a:spLocks noChangeArrowheads="1"/>
          </p:cNvSpPr>
          <p:nvPr/>
        </p:nvSpPr>
        <p:spPr bwMode="auto">
          <a:xfrm>
            <a:off x="5501931" y="4449377"/>
            <a:ext cx="3124200" cy="1190625"/>
          </a:xfrm>
          <a:prstGeom prst="rect">
            <a:avLst/>
          </a:prstGeom>
          <a:solidFill>
            <a:schemeClr val="accent3">
              <a:lumMod val="20000"/>
              <a:lumOff val="80000"/>
            </a:schemeClr>
          </a:solidFill>
          <a:ln w="9525">
            <a:noFill/>
            <a:miter lim="800000"/>
            <a:headEnd/>
            <a:tailEnd/>
          </a:ln>
        </p:spPr>
        <p:txBody>
          <a:bodyPr>
            <a:spAutoFit/>
          </a:bodyPr>
          <a:lstStyle/>
          <a:p>
            <a:pPr defTabSz="457200"/>
            <a:r>
              <a:rPr lang="en-US" dirty="0" smtClean="0">
                <a:solidFill>
                  <a:prstClr val="black"/>
                </a:solidFill>
              </a:rPr>
              <a:t>Roles—teacher, classmates</a:t>
            </a:r>
            <a:endParaRPr lang="en-US" dirty="0">
              <a:solidFill>
                <a:prstClr val="black"/>
              </a:solidFill>
            </a:endParaRPr>
          </a:p>
          <a:p>
            <a:pPr defTabSz="457200"/>
            <a:r>
              <a:rPr lang="en-US" dirty="0" smtClean="0">
                <a:solidFill>
                  <a:prstClr val="black"/>
                </a:solidFill>
              </a:rPr>
              <a:t>Knowledge of subject</a:t>
            </a:r>
            <a:endParaRPr lang="en-US" dirty="0">
              <a:solidFill>
                <a:prstClr val="black"/>
              </a:solidFill>
            </a:endParaRPr>
          </a:p>
          <a:p>
            <a:pPr defTabSz="457200"/>
            <a:r>
              <a:rPr lang="en-US" dirty="0">
                <a:solidFill>
                  <a:prstClr val="black"/>
                </a:solidFill>
              </a:rPr>
              <a:t>Attitudes, values, feelings</a:t>
            </a:r>
          </a:p>
          <a:p>
            <a:pPr defTabSz="457200"/>
            <a:r>
              <a:rPr lang="en-US" dirty="0">
                <a:solidFill>
                  <a:prstClr val="black"/>
                </a:solidFill>
              </a:rPr>
              <a:t>Needs</a:t>
            </a:r>
          </a:p>
        </p:txBody>
      </p:sp>
      <p:sp>
        <p:nvSpPr>
          <p:cNvPr id="5130" name="Text Box 10"/>
          <p:cNvSpPr txBox="1">
            <a:spLocks noChangeArrowheads="1"/>
          </p:cNvSpPr>
          <p:nvPr/>
        </p:nvSpPr>
        <p:spPr bwMode="auto">
          <a:xfrm>
            <a:off x="1209368" y="4479174"/>
            <a:ext cx="3008437" cy="923330"/>
          </a:xfrm>
          <a:prstGeom prst="rect">
            <a:avLst/>
          </a:prstGeom>
          <a:solidFill>
            <a:schemeClr val="accent3">
              <a:lumMod val="20000"/>
              <a:lumOff val="80000"/>
            </a:schemeClr>
          </a:solidFill>
          <a:ln w="9525">
            <a:noFill/>
            <a:miter lim="800000"/>
            <a:headEnd/>
            <a:tailEnd/>
          </a:ln>
        </p:spPr>
        <p:txBody>
          <a:bodyPr wrap="square">
            <a:spAutoFit/>
          </a:bodyPr>
          <a:lstStyle/>
          <a:p>
            <a:pPr defTabSz="457200"/>
            <a:r>
              <a:rPr lang="en-US" dirty="0">
                <a:solidFill>
                  <a:prstClr val="black"/>
                </a:solidFill>
              </a:rPr>
              <a:t>Familiar material or need for </a:t>
            </a:r>
            <a:r>
              <a:rPr lang="en-US" dirty="0" smtClean="0">
                <a:solidFill>
                  <a:prstClr val="black"/>
                </a:solidFill>
              </a:rPr>
              <a:t>research</a:t>
            </a:r>
            <a:endParaRPr lang="en-US" dirty="0">
              <a:solidFill>
                <a:prstClr val="black"/>
              </a:solidFill>
            </a:endParaRPr>
          </a:p>
          <a:p>
            <a:pPr defTabSz="457200"/>
            <a:r>
              <a:rPr lang="en-US" dirty="0">
                <a:solidFill>
                  <a:prstClr val="black"/>
                </a:solidFill>
              </a:rPr>
              <a:t>Inform, persuade, express </a:t>
            </a:r>
          </a:p>
        </p:txBody>
      </p:sp>
      <p:sp>
        <p:nvSpPr>
          <p:cNvPr id="5131" name="Text Box 11"/>
          <p:cNvSpPr txBox="1">
            <a:spLocks noChangeArrowheads="1"/>
          </p:cNvSpPr>
          <p:nvPr/>
        </p:nvSpPr>
        <p:spPr bwMode="auto">
          <a:xfrm>
            <a:off x="5920740" y="2178213"/>
            <a:ext cx="2412492" cy="1200329"/>
          </a:xfrm>
          <a:prstGeom prst="rect">
            <a:avLst/>
          </a:prstGeom>
          <a:solidFill>
            <a:schemeClr val="accent3">
              <a:lumMod val="20000"/>
              <a:lumOff val="80000"/>
            </a:schemeClr>
          </a:solidFill>
          <a:ln w="9525">
            <a:noFill/>
            <a:miter lim="800000"/>
            <a:headEnd/>
            <a:tailEnd/>
          </a:ln>
        </p:spPr>
        <p:txBody>
          <a:bodyPr wrap="square">
            <a:spAutoFit/>
          </a:bodyPr>
          <a:lstStyle/>
          <a:p>
            <a:pPr defTabSz="457200">
              <a:spcBef>
                <a:spcPct val="50000"/>
              </a:spcBef>
            </a:pPr>
            <a:r>
              <a:rPr lang="en-US" dirty="0" smtClean="0">
                <a:solidFill>
                  <a:prstClr val="black"/>
                </a:solidFill>
              </a:rPr>
              <a:t>Project description,; </a:t>
            </a:r>
            <a:r>
              <a:rPr lang="en-US" dirty="0">
                <a:solidFill>
                  <a:prstClr val="black"/>
                </a:solidFill>
              </a:rPr>
              <a:t>o</a:t>
            </a:r>
            <a:r>
              <a:rPr lang="en-US" dirty="0" smtClean="0">
                <a:solidFill>
                  <a:prstClr val="black"/>
                </a:solidFill>
              </a:rPr>
              <a:t>rganization, specified;  style (standard edited English) </a:t>
            </a:r>
            <a:endParaRPr lang="en-US" dirty="0">
              <a:solidFill>
                <a:prstClr val="black"/>
              </a:solidFill>
            </a:endParaRPr>
          </a:p>
        </p:txBody>
      </p:sp>
      <p:sp>
        <p:nvSpPr>
          <p:cNvPr id="12" name="Rectangle 11"/>
          <p:cNvSpPr/>
          <p:nvPr/>
        </p:nvSpPr>
        <p:spPr>
          <a:xfrm>
            <a:off x="472731" y="504257"/>
            <a:ext cx="8153400" cy="548640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EA022"/>
              </a:solidFill>
            </a:endParaRPr>
          </a:p>
        </p:txBody>
      </p:sp>
      <p:sp>
        <p:nvSpPr>
          <p:cNvPr id="17" name="Text Box 22"/>
          <p:cNvSpPr txBox="1">
            <a:spLocks noChangeArrowheads="1"/>
          </p:cNvSpPr>
          <p:nvPr/>
        </p:nvSpPr>
        <p:spPr bwMode="auto">
          <a:xfrm>
            <a:off x="472731" y="504257"/>
            <a:ext cx="3277960" cy="1190855"/>
          </a:xfrm>
          <a:prstGeom prst="rect">
            <a:avLst/>
          </a:prstGeom>
          <a:noFill/>
          <a:ln w="9525">
            <a:noFill/>
            <a:miter lim="800000"/>
            <a:headEnd/>
            <a:tailEnd/>
          </a:ln>
        </p:spPr>
        <p:txBody>
          <a:bodyPr wrap="square" lIns="82058" tIns="41029" rIns="82058" bIns="41029">
            <a:spAutoFit/>
          </a:bodyPr>
          <a:lstStyle/>
          <a:p>
            <a:pPr defTabSz="820738">
              <a:spcBef>
                <a:spcPct val="50000"/>
              </a:spcBef>
            </a:pPr>
            <a:r>
              <a:rPr lang="en-US" sz="3600" b="1" dirty="0">
                <a:solidFill>
                  <a:srgbClr val="7030A0"/>
                </a:solidFill>
              </a:rPr>
              <a:t>Rhetorical Triangle</a:t>
            </a:r>
          </a:p>
        </p:txBody>
      </p:sp>
      <p:grpSp>
        <p:nvGrpSpPr>
          <p:cNvPr id="2" name="Group 1"/>
          <p:cNvGrpSpPr/>
          <p:nvPr/>
        </p:nvGrpSpPr>
        <p:grpSpPr>
          <a:xfrm>
            <a:off x="2926079" y="1409242"/>
            <a:ext cx="3562229" cy="2640025"/>
            <a:chOff x="2926079" y="1409242"/>
            <a:chExt cx="3562229" cy="2640025"/>
          </a:xfrm>
        </p:grpSpPr>
        <p:sp>
          <p:nvSpPr>
            <p:cNvPr id="5126" name="Text Box 6"/>
            <p:cNvSpPr txBox="1">
              <a:spLocks noChangeArrowheads="1"/>
            </p:cNvSpPr>
            <p:nvPr/>
          </p:nvSpPr>
          <p:spPr bwMode="auto">
            <a:xfrm>
              <a:off x="3750691" y="2570274"/>
              <a:ext cx="1809451" cy="64633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square">
              <a:spAutoFit/>
            </a:bodyPr>
            <a:lstStyle/>
            <a:p>
              <a:pPr algn="ctr" defTabSz="457200"/>
              <a:r>
                <a:rPr lang="en-US" sz="3600" b="1" dirty="0">
                  <a:solidFill>
                    <a:srgbClr val="7030A0"/>
                  </a:solidFill>
                </a:rPr>
                <a:t>Text</a:t>
              </a:r>
            </a:p>
          </p:txBody>
        </p:sp>
        <p:cxnSp>
          <p:nvCxnSpPr>
            <p:cNvPr id="3" name="Straight Arrow Connector 2"/>
            <p:cNvCxnSpPr/>
            <p:nvPr/>
          </p:nvCxnSpPr>
          <p:spPr>
            <a:xfrm flipV="1">
              <a:off x="2926079" y="3216605"/>
              <a:ext cx="1291725" cy="801810"/>
            </a:xfrm>
            <a:prstGeom prst="straightConnector1">
              <a:avLst/>
            </a:prstGeom>
            <a:ln>
              <a:headEnd type="arrow"/>
              <a:tailEnd type="arrow"/>
            </a:ln>
          </p:spPr>
          <p:style>
            <a:lnRef idx="2">
              <a:schemeClr val="accent4"/>
            </a:lnRef>
            <a:fillRef idx="0">
              <a:schemeClr val="accent4"/>
            </a:fillRef>
            <a:effectRef idx="1">
              <a:schemeClr val="accent4"/>
            </a:effectRef>
            <a:fontRef idx="minor">
              <a:schemeClr val="tx1"/>
            </a:fontRef>
          </p:style>
        </p:cxnSp>
        <p:cxnSp>
          <p:nvCxnSpPr>
            <p:cNvPr id="6" name="Straight Arrow Connector 5"/>
            <p:cNvCxnSpPr/>
            <p:nvPr/>
          </p:nvCxnSpPr>
          <p:spPr>
            <a:xfrm>
              <a:off x="4679670" y="1409242"/>
              <a:ext cx="0" cy="1143416"/>
            </a:xfrm>
            <a:prstGeom prst="straightConnector1">
              <a:avLst/>
            </a:prstGeom>
            <a:ln>
              <a:headEnd type="arrow"/>
              <a:tailEnd type="arrow"/>
            </a:ln>
          </p:spPr>
          <p:style>
            <a:lnRef idx="2">
              <a:schemeClr val="accent4"/>
            </a:lnRef>
            <a:fillRef idx="0">
              <a:schemeClr val="accent4"/>
            </a:fillRef>
            <a:effectRef idx="1">
              <a:schemeClr val="accent4"/>
            </a:effectRef>
            <a:fontRef idx="minor">
              <a:schemeClr val="tx1"/>
            </a:fontRef>
          </p:style>
        </p:cxnSp>
        <p:cxnSp>
          <p:nvCxnSpPr>
            <p:cNvPr id="21" name="Straight Arrow Connector 20"/>
            <p:cNvCxnSpPr/>
            <p:nvPr/>
          </p:nvCxnSpPr>
          <p:spPr>
            <a:xfrm flipH="1" flipV="1">
              <a:off x="5135122" y="3247457"/>
              <a:ext cx="1353186" cy="801810"/>
            </a:xfrm>
            <a:prstGeom prst="straightConnector1">
              <a:avLst/>
            </a:prstGeom>
            <a:ln>
              <a:headEnd type="arrow"/>
              <a:tailEnd type="arrow"/>
            </a:ln>
          </p:spPr>
          <p:style>
            <a:lnRef idx="2">
              <a:schemeClr val="accent4"/>
            </a:lnRef>
            <a:fillRef idx="0">
              <a:schemeClr val="accent4"/>
            </a:fillRef>
            <a:effectRef idx="1">
              <a:schemeClr val="accent4"/>
            </a:effectRef>
            <a:fontRef idx="minor">
              <a:schemeClr val="tx1"/>
            </a:fontRef>
          </p:style>
        </p:cxnSp>
      </p:grpSp>
      <p:sp>
        <p:nvSpPr>
          <p:cNvPr id="5" name="TextBox 4"/>
          <p:cNvSpPr txBox="1"/>
          <p:nvPr/>
        </p:nvSpPr>
        <p:spPr>
          <a:xfrm>
            <a:off x="472731" y="5903893"/>
            <a:ext cx="3413470" cy="954107"/>
          </a:xfrm>
          <a:prstGeom prst="rect">
            <a:avLst/>
          </a:prstGeom>
          <a:noFill/>
        </p:spPr>
        <p:txBody>
          <a:bodyPr wrap="square" rtlCol="0">
            <a:spAutoFit/>
          </a:bodyPr>
          <a:lstStyle/>
          <a:p>
            <a:pPr algn="ctr" defTabSz="457200"/>
            <a:r>
              <a:rPr lang="en-US" sz="2000" b="1" dirty="0">
                <a:solidFill>
                  <a:srgbClr val="7030A0"/>
                </a:solidFill>
              </a:rPr>
              <a:t>Contexts for </a:t>
            </a:r>
            <a:r>
              <a:rPr lang="en-US" sz="2000" b="1" dirty="0" smtClean="0">
                <a:solidFill>
                  <a:srgbClr val="7030A0"/>
                </a:solidFill>
              </a:rPr>
              <a:t>Communications:  </a:t>
            </a:r>
            <a:r>
              <a:rPr lang="en-US" b="1" dirty="0" smtClean="0">
                <a:solidFill>
                  <a:prstClr val="white"/>
                </a:solidFill>
              </a:rPr>
              <a:t>disciplinary</a:t>
            </a:r>
            <a:r>
              <a:rPr lang="en-US" b="1" dirty="0">
                <a:solidFill>
                  <a:prstClr val="white"/>
                </a:solidFill>
              </a:rPr>
              <a:t>, social, political, economic, academic, situational</a:t>
            </a:r>
            <a:endParaRPr lang="en-US" dirty="0">
              <a:solidFill>
                <a:prstClr val="white"/>
              </a:solidFill>
            </a:endParaRPr>
          </a:p>
        </p:txBody>
      </p:sp>
      <p:sp>
        <p:nvSpPr>
          <p:cNvPr id="4" name="TextBox 3"/>
          <p:cNvSpPr txBox="1"/>
          <p:nvPr/>
        </p:nvSpPr>
        <p:spPr>
          <a:xfrm>
            <a:off x="3886202" y="5928946"/>
            <a:ext cx="4952998" cy="923330"/>
          </a:xfrm>
          <a:prstGeom prst="rect">
            <a:avLst/>
          </a:prstGeom>
          <a:solidFill>
            <a:schemeClr val="accent3">
              <a:lumMod val="20000"/>
              <a:lumOff val="80000"/>
            </a:schemeClr>
          </a:solidFill>
        </p:spPr>
        <p:txBody>
          <a:bodyPr wrap="square" rtlCol="0">
            <a:spAutoFit/>
          </a:bodyPr>
          <a:lstStyle/>
          <a:p>
            <a:pPr eaLnBrk="0" fontAlgn="base" hangingPunct="0">
              <a:spcBef>
                <a:spcPct val="0"/>
              </a:spcBef>
              <a:spcAft>
                <a:spcPct val="0"/>
              </a:spcAft>
            </a:pPr>
            <a:r>
              <a:rPr lang="en-US" dirty="0">
                <a:solidFill>
                  <a:prstClr val="black"/>
                </a:solidFill>
              </a:rPr>
              <a:t>academic, time constraints, </a:t>
            </a:r>
            <a:r>
              <a:rPr lang="en-US" dirty="0" smtClean="0">
                <a:solidFill>
                  <a:prstClr val="black"/>
                </a:solidFill>
              </a:rPr>
              <a:t>funding limits, feasibility</a:t>
            </a:r>
            <a:r>
              <a:rPr lang="en-US" dirty="0">
                <a:solidFill>
                  <a:prstClr val="black"/>
                </a:solidFill>
              </a:rPr>
              <a:t/>
            </a:r>
            <a:br>
              <a:rPr lang="en-US" dirty="0">
                <a:solidFill>
                  <a:prstClr val="black"/>
                </a:solidFill>
              </a:rPr>
            </a:br>
            <a:endParaRPr lang="en-US" dirty="0">
              <a:solidFill>
                <a:prstClr val="black"/>
              </a:solidFill>
              <a:latin typeface="Arial" pitchFamily="34" charset="0"/>
            </a:endParaRPr>
          </a:p>
        </p:txBody>
      </p:sp>
    </p:spTree>
    <p:extLst>
      <p:ext uri="{BB962C8B-B14F-4D97-AF65-F5344CB8AC3E}">
        <p14:creationId xmlns:p14="http://schemas.microsoft.com/office/powerpoint/2010/main" val="101896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5129"/>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51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5130"/>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5131"/>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124" grpId="0"/>
      <p:bldP spid="5125" grpId="0"/>
      <p:bldP spid="5129" grpId="0" animBg="1"/>
      <p:bldP spid="5129" grpId="1" animBg="1"/>
      <p:bldP spid="5130" grpId="0" animBg="1"/>
      <p:bldP spid="5130" grpId="1" animBg="1"/>
      <p:bldP spid="5131" grpId="0" animBg="1"/>
      <p:bldP spid="5131" grpId="1" animBg="1"/>
      <p:bldP spid="17" grpId="0"/>
      <p:bldP spid="5"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smtClean="0">
                <a:solidFill>
                  <a:srgbClr val="7030A0"/>
                </a:solidFill>
              </a:rPr>
              <a:t>Critical Thinking</a:t>
            </a:r>
          </a:p>
        </p:txBody>
      </p:sp>
      <p:pic>
        <p:nvPicPr>
          <p:cNvPr id="5123" name="Picture 5" descr="sc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371600"/>
            <a:ext cx="2719388"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4" name="Text Box 6"/>
          <p:cNvSpPr txBox="1">
            <a:spLocks noChangeArrowheads="1"/>
          </p:cNvSpPr>
          <p:nvPr/>
        </p:nvSpPr>
        <p:spPr bwMode="auto">
          <a:xfrm>
            <a:off x="3048000" y="1447800"/>
            <a:ext cx="4343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sz="3600" dirty="0" smtClean="0">
                <a:solidFill>
                  <a:srgbClr val="7030A0"/>
                </a:solidFill>
              </a:rPr>
              <a:t>Writing starts here.</a:t>
            </a:r>
          </a:p>
        </p:txBody>
      </p:sp>
      <p:sp>
        <p:nvSpPr>
          <p:cNvPr id="48135" name="Text Box 7"/>
          <p:cNvSpPr txBox="1">
            <a:spLocks noChangeArrowheads="1"/>
          </p:cNvSpPr>
          <p:nvPr/>
        </p:nvSpPr>
        <p:spPr bwMode="auto">
          <a:xfrm>
            <a:off x="3581400" y="2673350"/>
            <a:ext cx="2292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sz="3600" dirty="0" smtClean="0">
                <a:solidFill>
                  <a:srgbClr val="7030A0"/>
                </a:solidFill>
              </a:rPr>
              <a:t>Not here.</a:t>
            </a:r>
          </a:p>
        </p:txBody>
      </p:sp>
    </p:spTree>
    <p:extLst>
      <p:ext uri="{BB962C8B-B14F-4D97-AF65-F5344CB8AC3E}">
        <p14:creationId xmlns:p14="http://schemas.microsoft.com/office/powerpoint/2010/main" val="3488980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8134"/>
                                        </p:tgtEl>
                                        <p:attrNameLst>
                                          <p:attrName>style.visibility</p:attrName>
                                        </p:attrNameLst>
                                      </p:cBhvr>
                                      <p:to>
                                        <p:strVal val="visible"/>
                                      </p:to>
                                    </p:set>
                                    <p:anim calcmode="lin" valueType="num">
                                      <p:cBhvr additive="base">
                                        <p:cTn id="7" dur="500" fill="hold"/>
                                        <p:tgtEl>
                                          <p:spTgt spid="48134"/>
                                        </p:tgtEl>
                                        <p:attrNameLst>
                                          <p:attrName>ppt_x</p:attrName>
                                        </p:attrNameLst>
                                      </p:cBhvr>
                                      <p:tavLst>
                                        <p:tav tm="0">
                                          <p:val>
                                            <p:strVal val="#ppt_x"/>
                                          </p:val>
                                        </p:tav>
                                        <p:tav tm="100000">
                                          <p:val>
                                            <p:strVal val="#ppt_x"/>
                                          </p:val>
                                        </p:tav>
                                      </p:tavLst>
                                    </p:anim>
                                    <p:anim calcmode="lin" valueType="num">
                                      <p:cBhvr additive="base">
                                        <p:cTn id="8" dur="500" fill="hold"/>
                                        <p:tgtEl>
                                          <p:spTgt spid="4813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8135"/>
                                        </p:tgtEl>
                                        <p:attrNameLst>
                                          <p:attrName>style.visibility</p:attrName>
                                        </p:attrNameLst>
                                      </p:cBhvr>
                                      <p:to>
                                        <p:strVal val="visible"/>
                                      </p:to>
                                    </p:set>
                                    <p:anim calcmode="lin" valueType="num">
                                      <p:cBhvr additive="base">
                                        <p:cTn id="13" dur="500" fill="hold"/>
                                        <p:tgtEl>
                                          <p:spTgt spid="48135"/>
                                        </p:tgtEl>
                                        <p:attrNameLst>
                                          <p:attrName>ppt_x</p:attrName>
                                        </p:attrNameLst>
                                      </p:cBhvr>
                                      <p:tavLst>
                                        <p:tav tm="0">
                                          <p:val>
                                            <p:strVal val="#ppt_x"/>
                                          </p:val>
                                        </p:tav>
                                        <p:tav tm="100000">
                                          <p:val>
                                            <p:strVal val="#ppt_x"/>
                                          </p:val>
                                        </p:tav>
                                      </p:tavLst>
                                    </p:anim>
                                    <p:anim calcmode="lin" valueType="num">
                                      <p:cBhvr additive="base">
                                        <p:cTn id="14" dur="500" fill="hold"/>
                                        <p:tgtEl>
                                          <p:spTgt spid="481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p:bldP spid="481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ChangeArrowheads="1"/>
          </p:cNvSpPr>
          <p:nvPr/>
        </p:nvSpPr>
        <p:spPr bwMode="auto">
          <a:xfrm>
            <a:off x="1524000" y="201613"/>
            <a:ext cx="6172200" cy="5741987"/>
          </a:xfrm>
          <a:prstGeom prst="triangle">
            <a:avLst>
              <a:gd name="adj" fmla="val 50000"/>
            </a:avLst>
          </a:prstGeom>
          <a:solidFill>
            <a:schemeClr val="accent4">
              <a:lumMod val="40000"/>
              <a:lumOff val="60000"/>
            </a:schemeClr>
          </a:solidFill>
          <a:ln w="9525">
            <a:solidFill>
              <a:schemeClr val="tx1"/>
            </a:solidFill>
            <a:miter lim="800000"/>
            <a:headEnd/>
            <a:tailEnd/>
          </a:ln>
        </p:spPr>
        <p:txBody>
          <a:bodyPr wrap="none" anchor="ctr"/>
          <a:lstStyle/>
          <a:p>
            <a:endParaRPr lang="en-US"/>
          </a:p>
        </p:txBody>
      </p:sp>
      <p:sp>
        <p:nvSpPr>
          <p:cNvPr id="6147" name="Freeform 3"/>
          <p:cNvSpPr>
            <a:spLocks/>
          </p:cNvSpPr>
          <p:nvPr/>
        </p:nvSpPr>
        <p:spPr bwMode="auto">
          <a:xfrm>
            <a:off x="2541588" y="4337050"/>
            <a:ext cx="4117975" cy="1588"/>
          </a:xfrm>
          <a:custGeom>
            <a:avLst/>
            <a:gdLst>
              <a:gd name="T0" fmla="*/ 0 w 2853"/>
              <a:gd name="T1" fmla="*/ 0 h 1"/>
              <a:gd name="T2" fmla="*/ 2147483647 w 2853"/>
              <a:gd name="T3" fmla="*/ 0 h 1"/>
              <a:gd name="T4" fmla="*/ 0 60000 65536"/>
              <a:gd name="T5" fmla="*/ 0 60000 65536"/>
              <a:gd name="T6" fmla="*/ 0 w 2853"/>
              <a:gd name="T7" fmla="*/ 0 h 1"/>
              <a:gd name="T8" fmla="*/ 2853 w 2853"/>
              <a:gd name="T9" fmla="*/ 1 h 1"/>
            </a:gdLst>
            <a:ahLst/>
            <a:cxnLst>
              <a:cxn ang="T4">
                <a:pos x="T0" y="T1"/>
              </a:cxn>
              <a:cxn ang="T5">
                <a:pos x="T2" y="T3"/>
              </a:cxn>
            </a:cxnLst>
            <a:rect l="T6" t="T7" r="T8" b="T9"/>
            <a:pathLst>
              <a:path w="2853" h="1">
                <a:moveTo>
                  <a:pt x="0" y="0"/>
                </a:moveTo>
                <a:lnTo>
                  <a:pt x="2853" y="0"/>
                </a:lnTo>
              </a:path>
            </a:pathLst>
          </a:custGeom>
          <a:noFill/>
          <a:ln w="9525">
            <a:solidFill>
              <a:schemeClr val="tx1"/>
            </a:solidFill>
            <a:round/>
            <a:headEnd/>
            <a:tailEnd/>
          </a:ln>
        </p:spPr>
        <p:txBody>
          <a:bodyPr/>
          <a:lstStyle/>
          <a:p>
            <a:endParaRPr lang="en-US"/>
          </a:p>
        </p:txBody>
      </p:sp>
      <p:sp>
        <p:nvSpPr>
          <p:cNvPr id="6148" name="Freeform 4"/>
          <p:cNvSpPr>
            <a:spLocks/>
          </p:cNvSpPr>
          <p:nvPr/>
        </p:nvSpPr>
        <p:spPr bwMode="auto">
          <a:xfrm>
            <a:off x="2057400" y="5334000"/>
            <a:ext cx="5181600" cy="1588"/>
          </a:xfrm>
          <a:custGeom>
            <a:avLst/>
            <a:gdLst>
              <a:gd name="T0" fmla="*/ 0 w 3590"/>
              <a:gd name="T1" fmla="*/ 0 h 1"/>
              <a:gd name="T2" fmla="*/ 2147483647 w 3590"/>
              <a:gd name="T3" fmla="*/ 0 h 1"/>
              <a:gd name="T4" fmla="*/ 0 60000 65536"/>
              <a:gd name="T5" fmla="*/ 0 60000 65536"/>
              <a:gd name="T6" fmla="*/ 0 w 3590"/>
              <a:gd name="T7" fmla="*/ 0 h 1"/>
              <a:gd name="T8" fmla="*/ 3590 w 3590"/>
              <a:gd name="T9" fmla="*/ 1 h 1"/>
            </a:gdLst>
            <a:ahLst/>
            <a:cxnLst>
              <a:cxn ang="T4">
                <a:pos x="T0" y="T1"/>
              </a:cxn>
              <a:cxn ang="T5">
                <a:pos x="T2" y="T3"/>
              </a:cxn>
            </a:cxnLst>
            <a:rect l="T6" t="T7" r="T8" b="T9"/>
            <a:pathLst>
              <a:path w="3590" h="1">
                <a:moveTo>
                  <a:pt x="0" y="0"/>
                </a:moveTo>
                <a:lnTo>
                  <a:pt x="3590" y="0"/>
                </a:lnTo>
              </a:path>
            </a:pathLst>
          </a:custGeom>
          <a:noFill/>
          <a:ln w="9525">
            <a:solidFill>
              <a:schemeClr val="tx1"/>
            </a:solidFill>
            <a:round/>
            <a:headEnd/>
            <a:tailEnd/>
          </a:ln>
        </p:spPr>
        <p:txBody>
          <a:bodyPr/>
          <a:lstStyle/>
          <a:p>
            <a:endParaRPr lang="en-US"/>
          </a:p>
        </p:txBody>
      </p:sp>
      <p:sp>
        <p:nvSpPr>
          <p:cNvPr id="6149" name="Text Box 5"/>
          <p:cNvSpPr txBox="1">
            <a:spLocks noChangeArrowheads="1"/>
          </p:cNvSpPr>
          <p:nvPr/>
        </p:nvSpPr>
        <p:spPr bwMode="auto">
          <a:xfrm>
            <a:off x="3848100" y="673100"/>
            <a:ext cx="1524000" cy="417513"/>
          </a:xfrm>
          <a:prstGeom prst="rect">
            <a:avLst/>
          </a:prstGeom>
          <a:noFill/>
          <a:ln w="9525">
            <a:noFill/>
            <a:miter lim="800000"/>
            <a:headEnd/>
            <a:tailEnd/>
          </a:ln>
        </p:spPr>
        <p:txBody>
          <a:bodyPr lIns="82058" tIns="41029" rIns="82058" bIns="41029">
            <a:spAutoFit/>
          </a:bodyPr>
          <a:lstStyle/>
          <a:p>
            <a:pPr algn="ctr" defTabSz="820738" eaLnBrk="1" hangingPunct="1">
              <a:spcBef>
                <a:spcPct val="50000"/>
              </a:spcBef>
            </a:pPr>
            <a:r>
              <a:rPr lang="en-US" sz="2200">
                <a:latin typeface="Kabel Ult BT" pitchFamily="34" charset="0"/>
              </a:rPr>
              <a:t>Evaluation</a:t>
            </a:r>
          </a:p>
        </p:txBody>
      </p:sp>
      <p:sp>
        <p:nvSpPr>
          <p:cNvPr id="6150" name="Text Box 6"/>
          <p:cNvSpPr txBox="1">
            <a:spLocks noChangeArrowheads="1"/>
          </p:cNvSpPr>
          <p:nvPr/>
        </p:nvSpPr>
        <p:spPr bwMode="auto">
          <a:xfrm>
            <a:off x="3852863" y="1597025"/>
            <a:ext cx="1524000" cy="417513"/>
          </a:xfrm>
          <a:prstGeom prst="rect">
            <a:avLst/>
          </a:prstGeom>
          <a:noFill/>
          <a:ln w="9525">
            <a:noFill/>
            <a:miter lim="800000"/>
            <a:headEnd/>
            <a:tailEnd/>
          </a:ln>
        </p:spPr>
        <p:txBody>
          <a:bodyPr lIns="82058" tIns="41029" rIns="82058" bIns="41029">
            <a:spAutoFit/>
          </a:bodyPr>
          <a:lstStyle/>
          <a:p>
            <a:pPr algn="ctr" defTabSz="820738" eaLnBrk="1" hangingPunct="1">
              <a:spcBef>
                <a:spcPct val="50000"/>
              </a:spcBef>
            </a:pPr>
            <a:r>
              <a:rPr lang="en-US" sz="2200">
                <a:latin typeface="Kabel Ult BT" pitchFamily="34" charset="0"/>
              </a:rPr>
              <a:t>Synthesis</a:t>
            </a:r>
          </a:p>
        </p:txBody>
      </p:sp>
      <p:sp>
        <p:nvSpPr>
          <p:cNvPr id="6151" name="Text Box 7"/>
          <p:cNvSpPr txBox="1">
            <a:spLocks noChangeArrowheads="1"/>
          </p:cNvSpPr>
          <p:nvPr/>
        </p:nvSpPr>
        <p:spPr bwMode="auto">
          <a:xfrm>
            <a:off x="3852863" y="2597150"/>
            <a:ext cx="1524000" cy="417513"/>
          </a:xfrm>
          <a:prstGeom prst="rect">
            <a:avLst/>
          </a:prstGeom>
          <a:noFill/>
          <a:ln w="9525">
            <a:noFill/>
            <a:miter lim="800000"/>
            <a:headEnd/>
            <a:tailEnd/>
          </a:ln>
        </p:spPr>
        <p:txBody>
          <a:bodyPr lIns="82058" tIns="41029" rIns="82058" bIns="41029">
            <a:spAutoFit/>
          </a:bodyPr>
          <a:lstStyle/>
          <a:p>
            <a:pPr algn="ctr" defTabSz="820738" eaLnBrk="1" hangingPunct="1">
              <a:spcBef>
                <a:spcPct val="50000"/>
              </a:spcBef>
            </a:pPr>
            <a:r>
              <a:rPr lang="en-US" sz="2200">
                <a:latin typeface="Kabel Ult BT" pitchFamily="34" charset="0"/>
              </a:rPr>
              <a:t>Analysis</a:t>
            </a:r>
          </a:p>
        </p:txBody>
      </p:sp>
      <p:sp>
        <p:nvSpPr>
          <p:cNvPr id="6152" name="Text Box 8"/>
          <p:cNvSpPr txBox="1">
            <a:spLocks noChangeArrowheads="1"/>
          </p:cNvSpPr>
          <p:nvPr/>
        </p:nvSpPr>
        <p:spPr bwMode="auto">
          <a:xfrm>
            <a:off x="3640138" y="3594100"/>
            <a:ext cx="1939925" cy="417513"/>
          </a:xfrm>
          <a:prstGeom prst="rect">
            <a:avLst/>
          </a:prstGeom>
          <a:noFill/>
          <a:ln w="9525">
            <a:noFill/>
            <a:miter lim="800000"/>
            <a:headEnd/>
            <a:tailEnd/>
          </a:ln>
        </p:spPr>
        <p:txBody>
          <a:bodyPr lIns="82058" tIns="41029" rIns="82058" bIns="41029">
            <a:spAutoFit/>
          </a:bodyPr>
          <a:lstStyle/>
          <a:p>
            <a:pPr algn="ctr" defTabSz="820738" eaLnBrk="1" hangingPunct="1">
              <a:spcBef>
                <a:spcPct val="50000"/>
              </a:spcBef>
            </a:pPr>
            <a:r>
              <a:rPr lang="en-US" sz="2200">
                <a:latin typeface="Kabel Ult BT" pitchFamily="34" charset="0"/>
              </a:rPr>
              <a:t>Application</a:t>
            </a:r>
          </a:p>
        </p:txBody>
      </p:sp>
      <p:sp>
        <p:nvSpPr>
          <p:cNvPr id="6153" name="Text Box 9"/>
          <p:cNvSpPr txBox="1">
            <a:spLocks noChangeArrowheads="1"/>
          </p:cNvSpPr>
          <p:nvPr/>
        </p:nvSpPr>
        <p:spPr bwMode="auto">
          <a:xfrm>
            <a:off x="3400425" y="4681538"/>
            <a:ext cx="2424113" cy="417512"/>
          </a:xfrm>
          <a:prstGeom prst="rect">
            <a:avLst/>
          </a:prstGeom>
          <a:noFill/>
          <a:ln w="9525">
            <a:noFill/>
            <a:miter lim="800000"/>
            <a:headEnd/>
            <a:tailEnd/>
          </a:ln>
        </p:spPr>
        <p:txBody>
          <a:bodyPr lIns="82058" tIns="41029" rIns="82058" bIns="41029">
            <a:spAutoFit/>
          </a:bodyPr>
          <a:lstStyle/>
          <a:p>
            <a:pPr algn="ctr" defTabSz="820738" eaLnBrk="1" hangingPunct="1">
              <a:spcBef>
                <a:spcPct val="50000"/>
              </a:spcBef>
            </a:pPr>
            <a:r>
              <a:rPr lang="en-US" sz="2200">
                <a:latin typeface="Kabel Ult BT" pitchFamily="34" charset="0"/>
              </a:rPr>
              <a:t>Comprehension</a:t>
            </a:r>
          </a:p>
        </p:txBody>
      </p:sp>
      <p:sp>
        <p:nvSpPr>
          <p:cNvPr id="6154" name="Text Box 10"/>
          <p:cNvSpPr txBox="1">
            <a:spLocks noChangeArrowheads="1"/>
          </p:cNvSpPr>
          <p:nvPr/>
        </p:nvSpPr>
        <p:spPr bwMode="auto">
          <a:xfrm>
            <a:off x="3657600" y="5562600"/>
            <a:ext cx="1801813" cy="417513"/>
          </a:xfrm>
          <a:prstGeom prst="rect">
            <a:avLst/>
          </a:prstGeom>
          <a:noFill/>
          <a:ln w="9525">
            <a:noFill/>
            <a:miter lim="800000"/>
            <a:headEnd/>
            <a:tailEnd/>
          </a:ln>
        </p:spPr>
        <p:txBody>
          <a:bodyPr lIns="82058" tIns="41029" rIns="82058" bIns="41029">
            <a:spAutoFit/>
          </a:bodyPr>
          <a:lstStyle/>
          <a:p>
            <a:pPr algn="ctr" defTabSz="820738" eaLnBrk="1" hangingPunct="1">
              <a:spcBef>
                <a:spcPct val="50000"/>
              </a:spcBef>
            </a:pPr>
            <a:r>
              <a:rPr lang="en-US" sz="2200">
                <a:latin typeface="Kabel Ult BT" pitchFamily="34" charset="0"/>
              </a:rPr>
              <a:t>Knowledge</a:t>
            </a:r>
          </a:p>
        </p:txBody>
      </p:sp>
      <p:sp>
        <p:nvSpPr>
          <p:cNvPr id="6155" name="Text Box 11"/>
          <p:cNvSpPr txBox="1">
            <a:spLocks noChangeArrowheads="1"/>
          </p:cNvSpPr>
          <p:nvPr/>
        </p:nvSpPr>
        <p:spPr bwMode="auto">
          <a:xfrm>
            <a:off x="5715000" y="838200"/>
            <a:ext cx="2895600" cy="825500"/>
          </a:xfrm>
          <a:prstGeom prst="rect">
            <a:avLst/>
          </a:prstGeom>
          <a:solidFill>
            <a:schemeClr val="bg1"/>
          </a:solidFill>
          <a:ln w="9525">
            <a:solidFill>
              <a:schemeClr val="tx1"/>
            </a:solidFill>
            <a:miter lim="800000"/>
            <a:headEnd/>
            <a:tailEnd/>
          </a:ln>
        </p:spPr>
        <p:txBody>
          <a:bodyPr lIns="82058" tIns="41029" rIns="82058" bIns="41029">
            <a:spAutoFit/>
          </a:bodyPr>
          <a:lstStyle/>
          <a:p>
            <a:pPr defTabSz="820738" eaLnBrk="1" hangingPunct="1">
              <a:spcBef>
                <a:spcPct val="50000"/>
              </a:spcBef>
            </a:pPr>
            <a:r>
              <a:rPr lang="en-US" sz="1600" dirty="0">
                <a:latin typeface="Kabel Bk BT" pitchFamily="34" charset="0"/>
              </a:rPr>
              <a:t>Making decisions and supporting views; requires understanding of values.</a:t>
            </a:r>
          </a:p>
        </p:txBody>
      </p:sp>
      <p:sp>
        <p:nvSpPr>
          <p:cNvPr id="6156" name="Text Box 12"/>
          <p:cNvSpPr txBox="1">
            <a:spLocks noChangeArrowheads="1"/>
          </p:cNvSpPr>
          <p:nvPr/>
        </p:nvSpPr>
        <p:spPr bwMode="auto">
          <a:xfrm>
            <a:off x="381000" y="1524000"/>
            <a:ext cx="3048000" cy="825500"/>
          </a:xfrm>
          <a:prstGeom prst="rect">
            <a:avLst/>
          </a:prstGeom>
          <a:solidFill>
            <a:schemeClr val="bg1"/>
          </a:solidFill>
          <a:ln w="9525">
            <a:solidFill>
              <a:schemeClr val="tx1"/>
            </a:solidFill>
            <a:miter lim="800000"/>
            <a:headEnd/>
            <a:tailEnd/>
          </a:ln>
        </p:spPr>
        <p:txBody>
          <a:bodyPr wrap="square" lIns="82058" tIns="41029" rIns="82058" bIns="41029">
            <a:spAutoFit/>
          </a:bodyPr>
          <a:lstStyle/>
          <a:p>
            <a:pPr defTabSz="820738" eaLnBrk="1" hangingPunct="1">
              <a:spcBef>
                <a:spcPct val="50000"/>
              </a:spcBef>
            </a:pPr>
            <a:r>
              <a:rPr lang="en-US" sz="1600" dirty="0">
                <a:latin typeface="Kabel Bk BT" pitchFamily="34" charset="0"/>
              </a:rPr>
              <a:t>Combining information to form a unique product; requires creativity and originality.</a:t>
            </a:r>
          </a:p>
        </p:txBody>
      </p:sp>
      <p:sp>
        <p:nvSpPr>
          <p:cNvPr id="6157" name="Text Box 13"/>
          <p:cNvSpPr txBox="1">
            <a:spLocks noChangeArrowheads="1"/>
          </p:cNvSpPr>
          <p:nvPr/>
        </p:nvSpPr>
        <p:spPr bwMode="auto">
          <a:xfrm>
            <a:off x="381000" y="2819400"/>
            <a:ext cx="2201863" cy="2298851"/>
          </a:xfrm>
          <a:prstGeom prst="rect">
            <a:avLst/>
          </a:prstGeom>
          <a:solidFill>
            <a:schemeClr val="bg1"/>
          </a:solidFill>
          <a:ln w="9525">
            <a:solidFill>
              <a:schemeClr val="tx1"/>
            </a:solidFill>
            <a:miter lim="800000"/>
            <a:headEnd/>
            <a:tailEnd/>
          </a:ln>
        </p:spPr>
        <p:txBody>
          <a:bodyPr wrap="square" lIns="82058" tIns="41029" rIns="82058" bIns="41029">
            <a:spAutoFit/>
          </a:bodyPr>
          <a:lstStyle/>
          <a:p>
            <a:pPr defTabSz="820738" eaLnBrk="1" hangingPunct="1">
              <a:spcBef>
                <a:spcPct val="50000"/>
              </a:spcBef>
            </a:pPr>
            <a:r>
              <a:rPr lang="en-US" sz="1600" dirty="0">
                <a:latin typeface="Kabel Bk BT" pitchFamily="34" charset="0"/>
              </a:rPr>
              <a:t>Using information to solve problems; transferring abstract or theoretical ideas to practical situations. Identifying connections and relationships and how they apply.</a:t>
            </a:r>
          </a:p>
        </p:txBody>
      </p:sp>
      <p:sp>
        <p:nvSpPr>
          <p:cNvPr id="6158" name="Text Box 14"/>
          <p:cNvSpPr txBox="1">
            <a:spLocks noChangeArrowheads="1"/>
          </p:cNvSpPr>
          <p:nvPr/>
        </p:nvSpPr>
        <p:spPr bwMode="auto">
          <a:xfrm>
            <a:off x="6858000" y="4191000"/>
            <a:ext cx="1828800" cy="1314450"/>
          </a:xfrm>
          <a:prstGeom prst="rect">
            <a:avLst/>
          </a:prstGeom>
          <a:solidFill>
            <a:schemeClr val="bg1"/>
          </a:solidFill>
          <a:ln w="9525">
            <a:solidFill>
              <a:schemeClr val="tx1"/>
            </a:solidFill>
            <a:miter lim="800000"/>
            <a:headEnd/>
            <a:tailEnd/>
          </a:ln>
        </p:spPr>
        <p:txBody>
          <a:bodyPr lIns="82058" tIns="41029" rIns="82058" bIns="41029">
            <a:spAutoFit/>
          </a:bodyPr>
          <a:lstStyle/>
          <a:p>
            <a:pPr defTabSz="820738" eaLnBrk="1" hangingPunct="1">
              <a:spcBef>
                <a:spcPct val="50000"/>
              </a:spcBef>
            </a:pPr>
            <a:r>
              <a:rPr lang="en-US" sz="1600" dirty="0">
                <a:latin typeface="Kabel Bk BT" pitchFamily="34" charset="0"/>
              </a:rPr>
              <a:t>Restating in your own words; paraphrasing, summarizing, translating.</a:t>
            </a:r>
          </a:p>
        </p:txBody>
      </p:sp>
      <p:sp>
        <p:nvSpPr>
          <p:cNvPr id="6159" name="Text Box 15"/>
          <p:cNvSpPr txBox="1">
            <a:spLocks noChangeArrowheads="1"/>
          </p:cNvSpPr>
          <p:nvPr/>
        </p:nvSpPr>
        <p:spPr bwMode="auto">
          <a:xfrm>
            <a:off x="381000" y="5181600"/>
            <a:ext cx="2462213" cy="1313966"/>
          </a:xfrm>
          <a:prstGeom prst="rect">
            <a:avLst/>
          </a:prstGeom>
          <a:solidFill>
            <a:schemeClr val="bg1"/>
          </a:solidFill>
          <a:ln w="9525">
            <a:solidFill>
              <a:schemeClr val="tx1"/>
            </a:solidFill>
            <a:miter lim="800000"/>
            <a:headEnd/>
            <a:tailEnd/>
          </a:ln>
        </p:spPr>
        <p:txBody>
          <a:bodyPr wrap="square" lIns="82058" tIns="41029" rIns="82058" bIns="41029">
            <a:spAutoFit/>
          </a:bodyPr>
          <a:lstStyle/>
          <a:p>
            <a:pPr defTabSz="820738" eaLnBrk="1" hangingPunct="1">
              <a:spcBef>
                <a:spcPct val="50000"/>
              </a:spcBef>
            </a:pPr>
            <a:r>
              <a:rPr lang="en-US" sz="1600" dirty="0">
                <a:latin typeface="Kabel Bk BT" pitchFamily="34" charset="0"/>
              </a:rPr>
              <a:t>Memorizing verbatim information. A</a:t>
            </a:r>
            <a:r>
              <a:rPr lang="en-US" sz="1600" dirty="0" smtClean="0">
                <a:latin typeface="Kabel Bk BT" pitchFamily="34" charset="0"/>
              </a:rPr>
              <a:t>ble </a:t>
            </a:r>
            <a:r>
              <a:rPr lang="en-US" sz="1600" dirty="0">
                <a:latin typeface="Kabel Bk BT" pitchFamily="34" charset="0"/>
              </a:rPr>
              <a:t>to remember, but not necessarily fully </a:t>
            </a:r>
            <a:r>
              <a:rPr lang="en-US" sz="1600" dirty="0" smtClean="0">
                <a:latin typeface="Kabel Bk BT" pitchFamily="34" charset="0"/>
              </a:rPr>
              <a:t>understand </a:t>
            </a:r>
            <a:r>
              <a:rPr lang="en-US" sz="1600" dirty="0">
                <a:latin typeface="Kabel Bk BT" pitchFamily="34" charset="0"/>
              </a:rPr>
              <a:t>the material.</a:t>
            </a:r>
          </a:p>
        </p:txBody>
      </p:sp>
      <p:sp>
        <p:nvSpPr>
          <p:cNvPr id="6160" name="Freeform 16"/>
          <p:cNvSpPr>
            <a:spLocks/>
          </p:cNvSpPr>
          <p:nvPr/>
        </p:nvSpPr>
        <p:spPr bwMode="auto">
          <a:xfrm>
            <a:off x="3546475" y="2351088"/>
            <a:ext cx="2128838" cy="4762"/>
          </a:xfrm>
          <a:custGeom>
            <a:avLst/>
            <a:gdLst>
              <a:gd name="T0" fmla="*/ 0 w 1475"/>
              <a:gd name="T1" fmla="*/ 0 h 3"/>
              <a:gd name="T2" fmla="*/ 2147483647 w 1475"/>
              <a:gd name="T3" fmla="*/ 2147483647 h 3"/>
              <a:gd name="T4" fmla="*/ 0 60000 65536"/>
              <a:gd name="T5" fmla="*/ 0 60000 65536"/>
              <a:gd name="T6" fmla="*/ 0 w 1475"/>
              <a:gd name="T7" fmla="*/ 0 h 3"/>
              <a:gd name="T8" fmla="*/ 1475 w 1475"/>
              <a:gd name="T9" fmla="*/ 3 h 3"/>
            </a:gdLst>
            <a:ahLst/>
            <a:cxnLst>
              <a:cxn ang="T4">
                <a:pos x="T0" y="T1"/>
              </a:cxn>
              <a:cxn ang="T5">
                <a:pos x="T2" y="T3"/>
              </a:cxn>
            </a:cxnLst>
            <a:rect l="T6" t="T7" r="T8" b="T9"/>
            <a:pathLst>
              <a:path w="1475" h="3">
                <a:moveTo>
                  <a:pt x="0" y="0"/>
                </a:moveTo>
                <a:lnTo>
                  <a:pt x="1475" y="3"/>
                </a:lnTo>
              </a:path>
            </a:pathLst>
          </a:custGeom>
          <a:noFill/>
          <a:ln w="9525">
            <a:solidFill>
              <a:schemeClr val="tx1"/>
            </a:solidFill>
            <a:round/>
            <a:headEnd/>
            <a:tailEnd/>
          </a:ln>
        </p:spPr>
        <p:txBody>
          <a:bodyPr/>
          <a:lstStyle/>
          <a:p>
            <a:endParaRPr lang="en-US"/>
          </a:p>
        </p:txBody>
      </p:sp>
      <p:sp>
        <p:nvSpPr>
          <p:cNvPr id="6161" name="AutoShape 17"/>
          <p:cNvSpPr>
            <a:spLocks noChangeArrowheads="1"/>
          </p:cNvSpPr>
          <p:nvPr/>
        </p:nvSpPr>
        <p:spPr bwMode="auto">
          <a:xfrm>
            <a:off x="4953000" y="1066800"/>
            <a:ext cx="1039813" cy="133350"/>
          </a:xfrm>
          <a:prstGeom prst="rightArrow">
            <a:avLst>
              <a:gd name="adj1" fmla="val 50000"/>
              <a:gd name="adj2" fmla="val 194941"/>
            </a:avLst>
          </a:prstGeom>
          <a:solidFill>
            <a:schemeClr val="folHlink"/>
          </a:solidFill>
          <a:ln w="9525">
            <a:solidFill>
              <a:schemeClr val="tx1"/>
            </a:solidFill>
            <a:miter lim="800000"/>
            <a:headEnd/>
            <a:tailEnd/>
          </a:ln>
        </p:spPr>
        <p:txBody>
          <a:bodyPr wrap="none" anchor="ctr"/>
          <a:lstStyle/>
          <a:p>
            <a:endParaRPr lang="en-US"/>
          </a:p>
        </p:txBody>
      </p:sp>
      <p:sp>
        <p:nvSpPr>
          <p:cNvPr id="6162" name="AutoShape 18"/>
          <p:cNvSpPr>
            <a:spLocks noChangeArrowheads="1"/>
          </p:cNvSpPr>
          <p:nvPr/>
        </p:nvSpPr>
        <p:spPr bwMode="auto">
          <a:xfrm>
            <a:off x="2770188" y="1949450"/>
            <a:ext cx="1109662" cy="134938"/>
          </a:xfrm>
          <a:prstGeom prst="leftArrow">
            <a:avLst>
              <a:gd name="adj1" fmla="val 50000"/>
              <a:gd name="adj2" fmla="val 205587"/>
            </a:avLst>
          </a:prstGeom>
          <a:solidFill>
            <a:schemeClr val="folHlink"/>
          </a:solidFill>
          <a:ln w="9525">
            <a:solidFill>
              <a:schemeClr val="tx1"/>
            </a:solidFill>
            <a:miter lim="800000"/>
            <a:headEnd/>
            <a:tailEnd/>
          </a:ln>
        </p:spPr>
        <p:txBody>
          <a:bodyPr wrap="none" anchor="ctr"/>
          <a:lstStyle/>
          <a:p>
            <a:endParaRPr lang="en-US"/>
          </a:p>
        </p:txBody>
      </p:sp>
      <p:sp>
        <p:nvSpPr>
          <p:cNvPr id="6163" name="AutoShape 19"/>
          <p:cNvSpPr>
            <a:spLocks noChangeArrowheads="1"/>
          </p:cNvSpPr>
          <p:nvPr/>
        </p:nvSpPr>
        <p:spPr bwMode="auto">
          <a:xfrm>
            <a:off x="2286000" y="3765550"/>
            <a:ext cx="1316038" cy="133350"/>
          </a:xfrm>
          <a:prstGeom prst="leftArrow">
            <a:avLst>
              <a:gd name="adj1" fmla="val 50000"/>
              <a:gd name="adj2" fmla="val 246726"/>
            </a:avLst>
          </a:prstGeom>
          <a:solidFill>
            <a:schemeClr val="folHlink"/>
          </a:solidFill>
          <a:ln w="9525">
            <a:solidFill>
              <a:schemeClr val="tx1"/>
            </a:solidFill>
            <a:miter lim="800000"/>
            <a:headEnd/>
            <a:tailEnd/>
          </a:ln>
        </p:spPr>
        <p:txBody>
          <a:bodyPr wrap="none" anchor="ctr"/>
          <a:lstStyle/>
          <a:p>
            <a:endParaRPr lang="en-US"/>
          </a:p>
        </p:txBody>
      </p:sp>
      <p:sp>
        <p:nvSpPr>
          <p:cNvPr id="6164" name="AutoShape 20"/>
          <p:cNvSpPr>
            <a:spLocks noChangeArrowheads="1"/>
          </p:cNvSpPr>
          <p:nvPr/>
        </p:nvSpPr>
        <p:spPr bwMode="auto">
          <a:xfrm>
            <a:off x="5888038" y="4800600"/>
            <a:ext cx="1046162" cy="149225"/>
          </a:xfrm>
          <a:prstGeom prst="rightArrow">
            <a:avLst>
              <a:gd name="adj1" fmla="val 50000"/>
              <a:gd name="adj2" fmla="val 175266"/>
            </a:avLst>
          </a:prstGeom>
          <a:solidFill>
            <a:schemeClr val="folHlink"/>
          </a:solidFill>
          <a:ln w="9525">
            <a:solidFill>
              <a:schemeClr val="tx1"/>
            </a:solidFill>
            <a:miter lim="800000"/>
            <a:headEnd/>
            <a:tailEnd/>
          </a:ln>
        </p:spPr>
        <p:txBody>
          <a:bodyPr wrap="none" anchor="ctr"/>
          <a:lstStyle/>
          <a:p>
            <a:endParaRPr lang="en-US"/>
          </a:p>
        </p:txBody>
      </p:sp>
      <p:sp>
        <p:nvSpPr>
          <p:cNvPr id="6165" name="AutoShape 21"/>
          <p:cNvSpPr>
            <a:spLocks noChangeArrowheads="1"/>
          </p:cNvSpPr>
          <p:nvPr/>
        </p:nvSpPr>
        <p:spPr bwMode="auto">
          <a:xfrm>
            <a:off x="2133600" y="5638800"/>
            <a:ext cx="1535113" cy="134938"/>
          </a:xfrm>
          <a:prstGeom prst="leftArrow">
            <a:avLst>
              <a:gd name="adj1" fmla="val 50000"/>
              <a:gd name="adj2" fmla="val 284411"/>
            </a:avLst>
          </a:prstGeom>
          <a:solidFill>
            <a:schemeClr val="folHlink"/>
          </a:solidFill>
          <a:ln w="9525">
            <a:solidFill>
              <a:schemeClr val="tx1"/>
            </a:solidFill>
            <a:miter lim="800000"/>
            <a:headEnd/>
            <a:tailEnd/>
          </a:ln>
        </p:spPr>
        <p:txBody>
          <a:bodyPr wrap="none" anchor="ctr"/>
          <a:lstStyle/>
          <a:p>
            <a:endParaRPr lang="en-US"/>
          </a:p>
        </p:txBody>
      </p:sp>
      <p:sp>
        <p:nvSpPr>
          <p:cNvPr id="6166" name="Text Box 22"/>
          <p:cNvSpPr txBox="1">
            <a:spLocks noChangeArrowheads="1"/>
          </p:cNvSpPr>
          <p:nvPr/>
        </p:nvSpPr>
        <p:spPr bwMode="auto">
          <a:xfrm>
            <a:off x="228600" y="228600"/>
            <a:ext cx="3394075" cy="1181100"/>
          </a:xfrm>
          <a:prstGeom prst="rect">
            <a:avLst/>
          </a:prstGeom>
          <a:noFill/>
          <a:ln w="9525">
            <a:noFill/>
            <a:miter lim="800000"/>
            <a:headEnd/>
            <a:tailEnd/>
          </a:ln>
        </p:spPr>
        <p:txBody>
          <a:bodyPr lIns="82058" tIns="41029" rIns="82058" bIns="41029">
            <a:spAutoFit/>
          </a:bodyPr>
          <a:lstStyle/>
          <a:p>
            <a:pPr defTabSz="820738" eaLnBrk="1" hangingPunct="1">
              <a:spcBef>
                <a:spcPct val="50000"/>
              </a:spcBef>
            </a:pPr>
            <a:r>
              <a:rPr lang="en-US" sz="3600" b="1">
                <a:latin typeface="Kabel Bk BT" pitchFamily="34" charset="0"/>
              </a:rPr>
              <a:t>Bloom’s Taxonomy</a:t>
            </a:r>
          </a:p>
        </p:txBody>
      </p:sp>
      <p:sp>
        <p:nvSpPr>
          <p:cNvPr id="6167" name="Freeform 23"/>
          <p:cNvSpPr>
            <a:spLocks/>
          </p:cNvSpPr>
          <p:nvPr/>
        </p:nvSpPr>
        <p:spPr bwMode="auto">
          <a:xfrm>
            <a:off x="3073400" y="3303588"/>
            <a:ext cx="3074988" cy="0"/>
          </a:xfrm>
          <a:custGeom>
            <a:avLst/>
            <a:gdLst>
              <a:gd name="T0" fmla="*/ 0 w 2130"/>
              <a:gd name="T1" fmla="*/ 0 h 1"/>
              <a:gd name="T2" fmla="*/ 2147483647 w 2130"/>
              <a:gd name="T3" fmla="*/ 0 h 1"/>
              <a:gd name="T4" fmla="*/ 0 60000 65536"/>
              <a:gd name="T5" fmla="*/ 0 60000 65536"/>
              <a:gd name="T6" fmla="*/ 0 w 2130"/>
              <a:gd name="T7" fmla="*/ 0 h 1"/>
              <a:gd name="T8" fmla="*/ 2130 w 2130"/>
              <a:gd name="T9" fmla="*/ 0 h 1"/>
            </a:gdLst>
            <a:ahLst/>
            <a:cxnLst>
              <a:cxn ang="T4">
                <a:pos x="T0" y="T1"/>
              </a:cxn>
              <a:cxn ang="T5">
                <a:pos x="T2" y="T3"/>
              </a:cxn>
            </a:cxnLst>
            <a:rect l="T6" t="T7" r="T8" b="T9"/>
            <a:pathLst>
              <a:path w="2130" h="1">
                <a:moveTo>
                  <a:pt x="0" y="0"/>
                </a:moveTo>
                <a:lnTo>
                  <a:pt x="2130" y="0"/>
                </a:lnTo>
              </a:path>
            </a:pathLst>
          </a:custGeom>
          <a:noFill/>
          <a:ln w="9525">
            <a:solidFill>
              <a:schemeClr val="tx1"/>
            </a:solidFill>
            <a:round/>
            <a:headEnd/>
            <a:tailEnd/>
          </a:ln>
        </p:spPr>
        <p:txBody>
          <a:bodyPr/>
          <a:lstStyle/>
          <a:p>
            <a:endParaRPr lang="en-US"/>
          </a:p>
        </p:txBody>
      </p:sp>
      <p:sp>
        <p:nvSpPr>
          <p:cNvPr id="6168" name="Freeform 24"/>
          <p:cNvSpPr>
            <a:spLocks/>
          </p:cNvSpPr>
          <p:nvPr/>
        </p:nvSpPr>
        <p:spPr bwMode="auto">
          <a:xfrm>
            <a:off x="4043363" y="1344613"/>
            <a:ext cx="1135062" cy="1587"/>
          </a:xfrm>
          <a:custGeom>
            <a:avLst/>
            <a:gdLst>
              <a:gd name="T0" fmla="*/ 0 w 786"/>
              <a:gd name="T1" fmla="*/ 0 h 1"/>
              <a:gd name="T2" fmla="*/ 2147483647 w 786"/>
              <a:gd name="T3" fmla="*/ 0 h 1"/>
              <a:gd name="T4" fmla="*/ 0 60000 65536"/>
              <a:gd name="T5" fmla="*/ 0 60000 65536"/>
              <a:gd name="T6" fmla="*/ 0 w 786"/>
              <a:gd name="T7" fmla="*/ 0 h 1"/>
              <a:gd name="T8" fmla="*/ 786 w 786"/>
              <a:gd name="T9" fmla="*/ 1 h 1"/>
            </a:gdLst>
            <a:ahLst/>
            <a:cxnLst>
              <a:cxn ang="T4">
                <a:pos x="T0" y="T1"/>
              </a:cxn>
              <a:cxn ang="T5">
                <a:pos x="T2" y="T3"/>
              </a:cxn>
            </a:cxnLst>
            <a:rect l="T6" t="T7" r="T8" b="T9"/>
            <a:pathLst>
              <a:path w="786" h="1">
                <a:moveTo>
                  <a:pt x="0" y="0"/>
                </a:moveTo>
                <a:lnTo>
                  <a:pt x="786" y="0"/>
                </a:lnTo>
              </a:path>
            </a:pathLst>
          </a:custGeom>
          <a:noFill/>
          <a:ln w="9525">
            <a:solidFill>
              <a:schemeClr val="tx1"/>
            </a:solidFill>
            <a:round/>
            <a:headEnd/>
            <a:tailEnd/>
          </a:ln>
        </p:spPr>
        <p:txBody>
          <a:bodyPr/>
          <a:lstStyle/>
          <a:p>
            <a:endParaRPr lang="en-US"/>
          </a:p>
        </p:txBody>
      </p:sp>
      <p:sp>
        <p:nvSpPr>
          <p:cNvPr id="6169" name="Text Box 25"/>
          <p:cNvSpPr txBox="1">
            <a:spLocks noChangeArrowheads="1"/>
          </p:cNvSpPr>
          <p:nvPr/>
        </p:nvSpPr>
        <p:spPr bwMode="auto">
          <a:xfrm>
            <a:off x="6248400" y="2286000"/>
            <a:ext cx="2438400" cy="1313966"/>
          </a:xfrm>
          <a:prstGeom prst="rect">
            <a:avLst/>
          </a:prstGeom>
          <a:solidFill>
            <a:schemeClr val="bg1"/>
          </a:solidFill>
          <a:ln w="9525">
            <a:solidFill>
              <a:srgbClr val="000000"/>
            </a:solidFill>
            <a:miter lim="800000"/>
            <a:headEnd/>
            <a:tailEnd/>
          </a:ln>
        </p:spPr>
        <p:txBody>
          <a:bodyPr wrap="square" lIns="82058" tIns="41029" rIns="82058" bIns="41029">
            <a:spAutoFit/>
          </a:bodyPr>
          <a:lstStyle/>
          <a:p>
            <a:pPr defTabSz="820738" eaLnBrk="1" hangingPunct="1">
              <a:spcBef>
                <a:spcPct val="50000"/>
              </a:spcBef>
            </a:pPr>
            <a:r>
              <a:rPr lang="en-US" sz="1600" dirty="0">
                <a:latin typeface="Kabel Bk BT"/>
              </a:rPr>
              <a:t>Identifying context, components; determining arrangement, logic, content, style.</a:t>
            </a:r>
          </a:p>
        </p:txBody>
      </p:sp>
      <p:sp>
        <p:nvSpPr>
          <p:cNvPr id="6170" name="AutoShape 26"/>
          <p:cNvSpPr>
            <a:spLocks noChangeArrowheads="1"/>
          </p:cNvSpPr>
          <p:nvPr/>
        </p:nvSpPr>
        <p:spPr bwMode="auto">
          <a:xfrm>
            <a:off x="5264150" y="2755900"/>
            <a:ext cx="1039813" cy="134938"/>
          </a:xfrm>
          <a:prstGeom prst="rightArrow">
            <a:avLst>
              <a:gd name="adj1" fmla="val 50000"/>
              <a:gd name="adj2" fmla="val 192646"/>
            </a:avLst>
          </a:prstGeom>
          <a:solidFill>
            <a:schemeClr val="folHlink"/>
          </a:solidFill>
          <a:ln w="9525">
            <a:solidFill>
              <a:schemeClr val="tx1"/>
            </a:solidFill>
            <a:miter lim="800000"/>
            <a:headEnd/>
            <a:tailEnd/>
          </a:ln>
        </p:spPr>
        <p:txBody>
          <a:bodyPr wrap="none" anchor="ctr"/>
          <a:lstStyle/>
          <a:p>
            <a:endParaRPr lang="en-US"/>
          </a:p>
        </p:txBody>
      </p:sp>
      <p:sp>
        <p:nvSpPr>
          <p:cNvPr id="6171" name="Rectangle 27"/>
          <p:cNvSpPr>
            <a:spLocks noChangeArrowheads="1"/>
          </p:cNvSpPr>
          <p:nvPr/>
        </p:nvSpPr>
        <p:spPr bwMode="auto">
          <a:xfrm>
            <a:off x="2819400" y="5943600"/>
            <a:ext cx="6096000" cy="739775"/>
          </a:xfrm>
          <a:prstGeom prst="rect">
            <a:avLst/>
          </a:prstGeom>
          <a:noFill/>
          <a:ln w="9525">
            <a:noFill/>
            <a:miter lim="800000"/>
            <a:headEnd/>
            <a:tailEnd/>
          </a:ln>
        </p:spPr>
        <p:txBody>
          <a:bodyPr lIns="92075" tIns="46038" rIns="92075" bIns="46038">
            <a:spAutoFit/>
          </a:bodyPr>
          <a:lstStyle/>
          <a:p>
            <a:pPr>
              <a:spcBef>
                <a:spcPct val="50000"/>
              </a:spcBef>
            </a:pPr>
            <a:r>
              <a:rPr lang="en-US" sz="1400" i="1">
                <a:latin typeface="Kabel Bk BT" pitchFamily="34" charset="0"/>
              </a:rPr>
              <a:t>This pyramid depicts the different levels of thinking we use when learning.  Each level builds on the foundation that precedes it.  We need to develop lower levels skills before we can effectively develop higher level skills.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59"/>
                                        </p:tgtEl>
                                        <p:attrNameLst>
                                          <p:attrName>style.visibility</p:attrName>
                                        </p:attrNameLst>
                                      </p:cBhvr>
                                      <p:to>
                                        <p:strVal val="visible"/>
                                      </p:to>
                                    </p:set>
                                    <p:anim calcmode="lin" valueType="num">
                                      <p:cBhvr additive="base">
                                        <p:cTn id="7" dur="500" fill="hold"/>
                                        <p:tgtEl>
                                          <p:spTgt spid="6159"/>
                                        </p:tgtEl>
                                        <p:attrNameLst>
                                          <p:attrName>ppt_x</p:attrName>
                                        </p:attrNameLst>
                                      </p:cBhvr>
                                      <p:tavLst>
                                        <p:tav tm="0">
                                          <p:val>
                                            <p:strVal val="0-#ppt_w/2"/>
                                          </p:val>
                                        </p:tav>
                                        <p:tav tm="100000">
                                          <p:val>
                                            <p:strVal val="#ppt_x"/>
                                          </p:val>
                                        </p:tav>
                                      </p:tavLst>
                                    </p:anim>
                                    <p:anim calcmode="lin" valueType="num">
                                      <p:cBhvr additive="base">
                                        <p:cTn id="8" dur="500" fill="hold"/>
                                        <p:tgtEl>
                                          <p:spTgt spid="615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6159"/>
                                        </p:tgtEl>
                                        <p:attrNameLst>
                                          <p:attrName>style.visibility</p:attrName>
                                        </p:attrNameLst>
                                      </p:cBhvr>
                                      <p:to>
                                        <p:strVal val="hidden"/>
                                      </p:to>
                                    </p:set>
                                  </p:childTnLst>
                                </p:cTn>
                              </p:par>
                              <p:par>
                                <p:cTn id="13" presetID="2" presetClass="entr" presetSubtype="2" fill="hold" grpId="0" nodeType="withEffect">
                                  <p:stCondLst>
                                    <p:cond delay="0"/>
                                  </p:stCondLst>
                                  <p:childTnLst>
                                    <p:set>
                                      <p:cBhvr>
                                        <p:cTn id="14" dur="1" fill="hold">
                                          <p:stCondLst>
                                            <p:cond delay="0"/>
                                          </p:stCondLst>
                                        </p:cTn>
                                        <p:tgtEl>
                                          <p:spTgt spid="6158"/>
                                        </p:tgtEl>
                                        <p:attrNameLst>
                                          <p:attrName>style.visibility</p:attrName>
                                        </p:attrNameLst>
                                      </p:cBhvr>
                                      <p:to>
                                        <p:strVal val="visible"/>
                                      </p:to>
                                    </p:set>
                                    <p:anim calcmode="lin" valueType="num">
                                      <p:cBhvr additive="base">
                                        <p:cTn id="15" dur="500" fill="hold"/>
                                        <p:tgtEl>
                                          <p:spTgt spid="6158"/>
                                        </p:tgtEl>
                                        <p:attrNameLst>
                                          <p:attrName>ppt_x</p:attrName>
                                        </p:attrNameLst>
                                      </p:cBhvr>
                                      <p:tavLst>
                                        <p:tav tm="0">
                                          <p:val>
                                            <p:strVal val="1+#ppt_w/2"/>
                                          </p:val>
                                        </p:tav>
                                        <p:tav tm="100000">
                                          <p:val>
                                            <p:strVal val="#ppt_x"/>
                                          </p:val>
                                        </p:tav>
                                      </p:tavLst>
                                    </p:anim>
                                    <p:anim calcmode="lin" valueType="num">
                                      <p:cBhvr additive="base">
                                        <p:cTn id="16" dur="500" fill="hold"/>
                                        <p:tgtEl>
                                          <p:spTgt spid="6158"/>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6158"/>
                                        </p:tgtEl>
                                        <p:attrNameLst>
                                          <p:attrName>style.visibility</p:attrName>
                                        </p:attrNameLst>
                                      </p:cBhvr>
                                      <p:to>
                                        <p:strVal val="hidden"/>
                                      </p:to>
                                    </p:set>
                                  </p:childTnLst>
                                </p:cTn>
                              </p:par>
                              <p:par>
                                <p:cTn id="21" presetID="2" presetClass="entr" presetSubtype="8" fill="hold" grpId="0" nodeType="withEffect">
                                  <p:stCondLst>
                                    <p:cond delay="0"/>
                                  </p:stCondLst>
                                  <p:childTnLst>
                                    <p:set>
                                      <p:cBhvr>
                                        <p:cTn id="22" dur="1" fill="hold">
                                          <p:stCondLst>
                                            <p:cond delay="0"/>
                                          </p:stCondLst>
                                        </p:cTn>
                                        <p:tgtEl>
                                          <p:spTgt spid="6157"/>
                                        </p:tgtEl>
                                        <p:attrNameLst>
                                          <p:attrName>style.visibility</p:attrName>
                                        </p:attrNameLst>
                                      </p:cBhvr>
                                      <p:to>
                                        <p:strVal val="visible"/>
                                      </p:to>
                                    </p:set>
                                    <p:anim calcmode="lin" valueType="num">
                                      <p:cBhvr additive="base">
                                        <p:cTn id="23" dur="500" fill="hold"/>
                                        <p:tgtEl>
                                          <p:spTgt spid="6157"/>
                                        </p:tgtEl>
                                        <p:attrNameLst>
                                          <p:attrName>ppt_x</p:attrName>
                                        </p:attrNameLst>
                                      </p:cBhvr>
                                      <p:tavLst>
                                        <p:tav tm="0">
                                          <p:val>
                                            <p:strVal val="0-#ppt_w/2"/>
                                          </p:val>
                                        </p:tav>
                                        <p:tav tm="100000">
                                          <p:val>
                                            <p:strVal val="#ppt_x"/>
                                          </p:val>
                                        </p:tav>
                                      </p:tavLst>
                                    </p:anim>
                                    <p:anim calcmode="lin" valueType="num">
                                      <p:cBhvr additive="base">
                                        <p:cTn id="24" dur="500" fill="hold"/>
                                        <p:tgtEl>
                                          <p:spTgt spid="615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6157"/>
                                        </p:tgtEl>
                                        <p:attrNameLst>
                                          <p:attrName>style.visibility</p:attrName>
                                        </p:attrNameLst>
                                      </p:cBhvr>
                                      <p:to>
                                        <p:strVal val="hidden"/>
                                      </p:to>
                                    </p:set>
                                  </p:childTnLst>
                                </p:cTn>
                              </p:par>
                              <p:par>
                                <p:cTn id="29" presetID="2" presetClass="entr" presetSubtype="2" fill="hold" grpId="0" nodeType="withEffect">
                                  <p:stCondLst>
                                    <p:cond delay="0"/>
                                  </p:stCondLst>
                                  <p:childTnLst>
                                    <p:set>
                                      <p:cBhvr>
                                        <p:cTn id="30" dur="1" fill="hold">
                                          <p:stCondLst>
                                            <p:cond delay="0"/>
                                          </p:stCondLst>
                                        </p:cTn>
                                        <p:tgtEl>
                                          <p:spTgt spid="6169"/>
                                        </p:tgtEl>
                                        <p:attrNameLst>
                                          <p:attrName>style.visibility</p:attrName>
                                        </p:attrNameLst>
                                      </p:cBhvr>
                                      <p:to>
                                        <p:strVal val="visible"/>
                                      </p:to>
                                    </p:set>
                                    <p:anim calcmode="lin" valueType="num">
                                      <p:cBhvr additive="base">
                                        <p:cTn id="31" dur="500" fill="hold"/>
                                        <p:tgtEl>
                                          <p:spTgt spid="6169"/>
                                        </p:tgtEl>
                                        <p:attrNameLst>
                                          <p:attrName>ppt_x</p:attrName>
                                        </p:attrNameLst>
                                      </p:cBhvr>
                                      <p:tavLst>
                                        <p:tav tm="0">
                                          <p:val>
                                            <p:strVal val="1+#ppt_w/2"/>
                                          </p:val>
                                        </p:tav>
                                        <p:tav tm="100000">
                                          <p:val>
                                            <p:strVal val="#ppt_x"/>
                                          </p:val>
                                        </p:tav>
                                      </p:tavLst>
                                    </p:anim>
                                    <p:anim calcmode="lin" valueType="num">
                                      <p:cBhvr additive="base">
                                        <p:cTn id="32" dur="500" fill="hold"/>
                                        <p:tgtEl>
                                          <p:spTgt spid="616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6169"/>
                                        </p:tgtEl>
                                        <p:attrNameLst>
                                          <p:attrName>style.visibility</p:attrName>
                                        </p:attrNameLst>
                                      </p:cBhvr>
                                      <p:to>
                                        <p:strVal val="hidden"/>
                                      </p:to>
                                    </p:set>
                                  </p:childTnLst>
                                </p:cTn>
                              </p:par>
                              <p:par>
                                <p:cTn id="37" presetID="2" presetClass="entr" presetSubtype="8" fill="hold" grpId="0" nodeType="withEffect">
                                  <p:stCondLst>
                                    <p:cond delay="0"/>
                                  </p:stCondLst>
                                  <p:childTnLst>
                                    <p:set>
                                      <p:cBhvr>
                                        <p:cTn id="38" dur="1" fill="hold">
                                          <p:stCondLst>
                                            <p:cond delay="0"/>
                                          </p:stCondLst>
                                        </p:cTn>
                                        <p:tgtEl>
                                          <p:spTgt spid="6156"/>
                                        </p:tgtEl>
                                        <p:attrNameLst>
                                          <p:attrName>style.visibility</p:attrName>
                                        </p:attrNameLst>
                                      </p:cBhvr>
                                      <p:to>
                                        <p:strVal val="visible"/>
                                      </p:to>
                                    </p:set>
                                    <p:anim calcmode="lin" valueType="num">
                                      <p:cBhvr additive="base">
                                        <p:cTn id="39" dur="500" fill="hold"/>
                                        <p:tgtEl>
                                          <p:spTgt spid="6156"/>
                                        </p:tgtEl>
                                        <p:attrNameLst>
                                          <p:attrName>ppt_x</p:attrName>
                                        </p:attrNameLst>
                                      </p:cBhvr>
                                      <p:tavLst>
                                        <p:tav tm="0">
                                          <p:val>
                                            <p:strVal val="0-#ppt_w/2"/>
                                          </p:val>
                                        </p:tav>
                                        <p:tav tm="100000">
                                          <p:val>
                                            <p:strVal val="#ppt_x"/>
                                          </p:val>
                                        </p:tav>
                                      </p:tavLst>
                                    </p:anim>
                                    <p:anim calcmode="lin" valueType="num">
                                      <p:cBhvr additive="base">
                                        <p:cTn id="40" dur="500" fill="hold"/>
                                        <p:tgtEl>
                                          <p:spTgt spid="6156"/>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6156"/>
                                        </p:tgtEl>
                                        <p:attrNameLst>
                                          <p:attrName>style.visibility</p:attrName>
                                        </p:attrNameLst>
                                      </p:cBhvr>
                                      <p:to>
                                        <p:strVal val="hidden"/>
                                      </p:to>
                                    </p:set>
                                  </p:childTnLst>
                                </p:cTn>
                              </p:par>
                              <p:par>
                                <p:cTn id="45" presetID="2" presetClass="entr" presetSubtype="2" fill="hold" grpId="0" nodeType="withEffect">
                                  <p:stCondLst>
                                    <p:cond delay="0"/>
                                  </p:stCondLst>
                                  <p:childTnLst>
                                    <p:set>
                                      <p:cBhvr>
                                        <p:cTn id="46" dur="1" fill="hold">
                                          <p:stCondLst>
                                            <p:cond delay="0"/>
                                          </p:stCondLst>
                                        </p:cTn>
                                        <p:tgtEl>
                                          <p:spTgt spid="6155"/>
                                        </p:tgtEl>
                                        <p:attrNameLst>
                                          <p:attrName>style.visibility</p:attrName>
                                        </p:attrNameLst>
                                      </p:cBhvr>
                                      <p:to>
                                        <p:strVal val="visible"/>
                                      </p:to>
                                    </p:set>
                                    <p:anim calcmode="lin" valueType="num">
                                      <p:cBhvr additive="base">
                                        <p:cTn id="47" dur="500" fill="hold"/>
                                        <p:tgtEl>
                                          <p:spTgt spid="6155"/>
                                        </p:tgtEl>
                                        <p:attrNameLst>
                                          <p:attrName>ppt_x</p:attrName>
                                        </p:attrNameLst>
                                      </p:cBhvr>
                                      <p:tavLst>
                                        <p:tav tm="0">
                                          <p:val>
                                            <p:strVal val="1+#ppt_w/2"/>
                                          </p:val>
                                        </p:tav>
                                        <p:tav tm="100000">
                                          <p:val>
                                            <p:strVal val="#ppt_x"/>
                                          </p:val>
                                        </p:tav>
                                      </p:tavLst>
                                    </p:anim>
                                    <p:anim calcmode="lin" valueType="num">
                                      <p:cBhvr additive="base">
                                        <p:cTn id="48" dur="500" fill="hold"/>
                                        <p:tgtEl>
                                          <p:spTgt spid="6155"/>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615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5" grpId="0" animBg="1"/>
      <p:bldP spid="6155" grpId="1" animBg="1"/>
      <p:bldP spid="6156" grpId="0" animBg="1"/>
      <p:bldP spid="6156" grpId="1" animBg="1"/>
      <p:bldP spid="6157" grpId="0" animBg="1"/>
      <p:bldP spid="6157" grpId="1" animBg="1"/>
      <p:bldP spid="6158" grpId="0" animBg="1"/>
      <p:bldP spid="6158" grpId="1" animBg="1"/>
      <p:bldP spid="6159" grpId="0" animBg="1"/>
      <p:bldP spid="6159" grpId="1" animBg="1"/>
      <p:bldP spid="6169" grpId="0" animBg="1"/>
      <p:bldP spid="616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in Writing</a:t>
            </a:r>
            <a:endParaRPr lang="en-US" dirty="0"/>
          </a:p>
        </p:txBody>
      </p:sp>
      <p:sp>
        <p:nvSpPr>
          <p:cNvPr id="3" name="Content Placeholder 2"/>
          <p:cNvSpPr>
            <a:spLocks noGrp="1"/>
          </p:cNvSpPr>
          <p:nvPr>
            <p:ph sz="half" idx="1"/>
          </p:nvPr>
        </p:nvSpPr>
        <p:spPr/>
        <p:txBody>
          <a:bodyPr/>
          <a:lstStyle/>
          <a:p>
            <a:r>
              <a:rPr lang="en-US" dirty="0" smtClean="0"/>
              <a:t>Initial concerns</a:t>
            </a:r>
          </a:p>
          <a:p>
            <a:pPr lvl="1"/>
            <a:r>
              <a:rPr lang="en-US" dirty="0" smtClean="0"/>
              <a:t>Audience</a:t>
            </a:r>
          </a:p>
          <a:p>
            <a:pPr lvl="1"/>
            <a:r>
              <a:rPr lang="en-US" dirty="0" smtClean="0"/>
              <a:t>Purpose</a:t>
            </a:r>
          </a:p>
          <a:p>
            <a:pPr lvl="1"/>
            <a:r>
              <a:rPr lang="en-US" dirty="0" smtClean="0"/>
              <a:t>Organization</a:t>
            </a:r>
          </a:p>
          <a:p>
            <a:pPr lvl="1"/>
            <a:r>
              <a:rPr lang="en-US" dirty="0" smtClean="0"/>
              <a:t>Content/Development</a:t>
            </a:r>
            <a:endParaRPr lang="en-US" dirty="0"/>
          </a:p>
        </p:txBody>
      </p:sp>
      <p:sp>
        <p:nvSpPr>
          <p:cNvPr id="4" name="Content Placeholder 3"/>
          <p:cNvSpPr>
            <a:spLocks noGrp="1"/>
          </p:cNvSpPr>
          <p:nvPr>
            <p:ph sz="half" idx="2"/>
          </p:nvPr>
        </p:nvSpPr>
        <p:spPr/>
        <p:txBody>
          <a:bodyPr/>
          <a:lstStyle/>
          <a:p>
            <a:r>
              <a:rPr lang="en-US" dirty="0" smtClean="0"/>
              <a:t>Later concerns</a:t>
            </a:r>
          </a:p>
          <a:p>
            <a:pPr lvl="1"/>
            <a:r>
              <a:rPr lang="en-US" dirty="0" smtClean="0"/>
              <a:t>Style</a:t>
            </a:r>
          </a:p>
          <a:p>
            <a:pPr lvl="1"/>
            <a:r>
              <a:rPr lang="en-US" dirty="0" smtClean="0"/>
              <a:t>Sentence structure</a:t>
            </a:r>
          </a:p>
          <a:p>
            <a:pPr lvl="1"/>
            <a:r>
              <a:rPr lang="en-US" dirty="0" smtClean="0"/>
              <a:t>Word choice</a:t>
            </a:r>
          </a:p>
          <a:p>
            <a:pPr lvl="1"/>
            <a:r>
              <a:rPr lang="en-US" dirty="0" smtClean="0"/>
              <a:t>Usage</a:t>
            </a:r>
          </a:p>
          <a:p>
            <a:pPr lvl="1"/>
            <a:r>
              <a:rPr lang="en-US" dirty="0" smtClean="0"/>
              <a:t>Mechanics</a:t>
            </a:r>
            <a:endParaRPr lang="en-US" dirty="0"/>
          </a:p>
        </p:txBody>
      </p:sp>
      <p:pic>
        <p:nvPicPr>
          <p:cNvPr id="2050" name="Picture 2" descr="C:\Documents and Settings\enligg\Local Settings\Temporary Internet Files\Content.IE5\E19XVJAT\MCj02958590000[1].wmf"/>
          <p:cNvPicPr>
            <a:picLocks noChangeAspect="1" noChangeArrowheads="1"/>
          </p:cNvPicPr>
          <p:nvPr/>
        </p:nvPicPr>
        <p:blipFill>
          <a:blip r:embed="rId2" cstate="print">
            <a:duotone>
              <a:prstClr val="black"/>
              <a:schemeClr val="accent4">
                <a:tint val="45000"/>
                <a:satMod val="400000"/>
              </a:schemeClr>
            </a:duotone>
          </a:blip>
          <a:srcRect/>
          <a:stretch>
            <a:fillRect/>
          </a:stretch>
        </p:blipFill>
        <p:spPr bwMode="auto">
          <a:xfrm>
            <a:off x="3124200" y="3810000"/>
            <a:ext cx="2971800" cy="2895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additive="base">
                                        <p:cTn id="2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0" end="0"/>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txEl>
                                              <p:pRg st="1" end="1"/>
                                            </p:txEl>
                                          </p:spTgt>
                                        </p:tgtEl>
                                        <p:attrNameLst>
                                          <p:attrName>style.visibility</p:attrName>
                                        </p:attrNameLst>
                                      </p:cBhvr>
                                      <p:to>
                                        <p:strVal val="visible"/>
                                      </p:to>
                                    </p:set>
                                    <p:anim calcmode="lin" valueType="num">
                                      <p:cBhvr additive="base">
                                        <p:cTn id="3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additive="base">
                                        <p:cTn id="3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4">
                                            <p:txEl>
                                              <p:pRg st="3" end="3"/>
                                            </p:txEl>
                                          </p:spTgt>
                                        </p:tgtEl>
                                        <p:attrNameLst>
                                          <p:attrName>style.visibility</p:attrName>
                                        </p:attrNameLst>
                                      </p:cBhvr>
                                      <p:to>
                                        <p:strVal val="visible"/>
                                      </p:to>
                                    </p:set>
                                    <p:anim calcmode="lin" valueType="num">
                                      <p:cBhvr additive="base">
                                        <p:cTn id="4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4">
                                            <p:txEl>
                                              <p:pRg st="4" end="4"/>
                                            </p:txEl>
                                          </p:spTgt>
                                        </p:tgtEl>
                                        <p:attrNameLst>
                                          <p:attrName>style.visibility</p:attrName>
                                        </p:attrNameLst>
                                      </p:cBhvr>
                                      <p:to>
                                        <p:strVal val="visible"/>
                                      </p:to>
                                    </p:set>
                                    <p:anim calcmode="lin" valueType="num">
                                      <p:cBhvr additive="base">
                                        <p:cTn id="4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4" end="4"/>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 calcmode="lin" valueType="num">
                                      <p:cBhvr additive="base">
                                        <p:cTn id="4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Project Description Components</a:t>
            </a:r>
            <a:endParaRPr lang="en-US" dirty="0"/>
          </a:p>
        </p:txBody>
      </p:sp>
      <p:sp>
        <p:nvSpPr>
          <p:cNvPr id="6" name="Content Placeholder 5"/>
          <p:cNvSpPr>
            <a:spLocks noGrp="1"/>
          </p:cNvSpPr>
          <p:nvPr>
            <p:ph idx="1"/>
          </p:nvPr>
        </p:nvSpPr>
        <p:spPr/>
        <p:txBody>
          <a:bodyPr/>
          <a:lstStyle/>
          <a:p>
            <a:r>
              <a:rPr lang="en-US" dirty="0" smtClean="0"/>
              <a:t>Title</a:t>
            </a:r>
          </a:p>
          <a:p>
            <a:r>
              <a:rPr lang="en-US" dirty="0" smtClean="0"/>
              <a:t>Project overview</a:t>
            </a:r>
          </a:p>
          <a:p>
            <a:r>
              <a:rPr lang="en-US" dirty="0" smtClean="0"/>
              <a:t>Problem</a:t>
            </a:r>
          </a:p>
          <a:p>
            <a:r>
              <a:rPr lang="en-US" dirty="0" smtClean="0"/>
              <a:t>Impact</a:t>
            </a:r>
          </a:p>
          <a:p>
            <a:r>
              <a:rPr lang="en-US" dirty="0" smtClean="0"/>
              <a:t>Motivation/Inspiration</a:t>
            </a:r>
            <a:endParaRPr lang="en-US" dirty="0"/>
          </a:p>
        </p:txBody>
      </p:sp>
    </p:spTree>
    <p:extLst>
      <p:ext uri="{BB962C8B-B14F-4D97-AF65-F5344CB8AC3E}">
        <p14:creationId xmlns:p14="http://schemas.microsoft.com/office/powerpoint/2010/main" val="1932724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Title:  </a:t>
            </a:r>
            <a:br>
              <a:rPr lang="en-US" dirty="0" smtClean="0"/>
            </a:br>
            <a:r>
              <a:rPr lang="en-US" dirty="0" smtClean="0"/>
              <a:t>Make a clear first impression</a:t>
            </a:r>
            <a:endParaRPr lang="en-US" dirty="0"/>
          </a:p>
        </p:txBody>
      </p:sp>
      <p:sp>
        <p:nvSpPr>
          <p:cNvPr id="3" name="Content Placeholder 2"/>
          <p:cNvSpPr>
            <a:spLocks noGrp="1"/>
          </p:cNvSpPr>
          <p:nvPr>
            <p:ph idx="1"/>
          </p:nvPr>
        </p:nvSpPr>
        <p:spPr>
          <a:xfrm>
            <a:off x="457200" y="1600201"/>
            <a:ext cx="8229600" cy="4495800"/>
          </a:xfrm>
        </p:spPr>
        <p:txBody>
          <a:bodyPr/>
          <a:lstStyle/>
          <a:p>
            <a:r>
              <a:rPr lang="en-US" dirty="0" smtClean="0"/>
              <a:t>Be informative</a:t>
            </a:r>
          </a:p>
          <a:p>
            <a:r>
              <a:rPr lang="en-US" dirty="0" smtClean="0"/>
              <a:t>Include subject and purpose</a:t>
            </a:r>
          </a:p>
          <a:p>
            <a:r>
              <a:rPr lang="en-US" dirty="0" smtClean="0"/>
              <a:t>Keep it short or use a subtitle</a:t>
            </a:r>
          </a:p>
          <a:p>
            <a:r>
              <a:rPr lang="en-US" dirty="0" smtClean="0"/>
              <a:t>No punctuation at the end</a:t>
            </a:r>
          </a:p>
        </p:txBody>
      </p:sp>
    </p:spTree>
    <p:extLst>
      <p:ext uri="{BB962C8B-B14F-4D97-AF65-F5344CB8AC3E}">
        <p14:creationId xmlns:p14="http://schemas.microsoft.com/office/powerpoint/2010/main" val="83883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Custom 8">
      <a:dk1>
        <a:srgbClr val="EEEEF4"/>
      </a:dk1>
      <a:lt1>
        <a:srgbClr val="EEEEF4"/>
      </a:lt1>
      <a:dk2>
        <a:srgbClr val="EEEEF4"/>
      </a:dk2>
      <a:lt2>
        <a:srgbClr val="EEEEF4"/>
      </a:lt2>
      <a:accent1>
        <a:srgbClr val="DADADA"/>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354</TotalTime>
  <Words>1150</Words>
  <Application>Microsoft Office PowerPoint</Application>
  <PresentationFormat>On-screen Show (4:3)</PresentationFormat>
  <Paragraphs>165</Paragraphs>
  <Slides>25</Slides>
  <Notes>10</Notes>
  <HiddenSlides>0</HiddenSlides>
  <MMClips>0</MMClips>
  <ScaleCrop>false</ScaleCrop>
  <HeadingPairs>
    <vt:vector size="4" baseType="variant">
      <vt:variant>
        <vt:lpstr>Theme</vt:lpstr>
      </vt:variant>
      <vt:variant>
        <vt:i4>4</vt:i4>
      </vt:variant>
      <vt:variant>
        <vt:lpstr>Slide Titles</vt:lpstr>
      </vt:variant>
      <vt:variant>
        <vt:i4>25</vt:i4>
      </vt:variant>
    </vt:vector>
  </HeadingPairs>
  <TitlesOfParts>
    <vt:vector size="29" baseType="lpstr">
      <vt:lpstr>2_Office Theme</vt:lpstr>
      <vt:lpstr>Default Design</vt:lpstr>
      <vt:lpstr>1_Office Theme</vt:lpstr>
      <vt:lpstr>Office Theme</vt:lpstr>
      <vt:lpstr>Building Blocks for Writing</vt:lpstr>
      <vt:lpstr>PowerPoint Presentation</vt:lpstr>
      <vt:lpstr>The Project</vt:lpstr>
      <vt:lpstr>PowerPoint Presentation</vt:lpstr>
      <vt:lpstr>Critical Thinking</vt:lpstr>
      <vt:lpstr>PowerPoint Presentation</vt:lpstr>
      <vt:lpstr>Priorities in Writing</vt:lpstr>
      <vt:lpstr>Project Description Components</vt:lpstr>
      <vt:lpstr>Title:   Make a clear first impression</vt:lpstr>
      <vt:lpstr>Critique these titles</vt:lpstr>
      <vt:lpstr>Choose a title for a project to build a website for and African American museum</vt:lpstr>
      <vt:lpstr>Project Overview:   Sketch a clear picture</vt:lpstr>
      <vt:lpstr>BE SPECIFIC.   Generalization is death  to good writing. </vt:lpstr>
      <vt:lpstr> Downshifting</vt:lpstr>
      <vt:lpstr>Levels of Downshifting</vt:lpstr>
      <vt:lpstr>Basic principles of  developing body paragraphs </vt:lpstr>
      <vt:lpstr>Downshifting:  Examples in Context </vt:lpstr>
      <vt:lpstr>Project overviews for discussion</vt:lpstr>
      <vt:lpstr>Project overviews for discussion</vt:lpstr>
      <vt:lpstr>Project overviews for discussion</vt:lpstr>
      <vt:lpstr>Statement of the Problem</vt:lpstr>
      <vt:lpstr>Problem Statement for Review</vt:lpstr>
      <vt:lpstr>Problem Statement for Review</vt:lpstr>
      <vt:lpstr>Guidelines for Designing Segments: Impact and Motivation</vt:lpstr>
      <vt:lpstr>USE WRITING RESOURCES WISELY</vt:lpstr>
    </vt:vector>
  </TitlesOfParts>
  <Company>LSU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Sarah Liggett</dc:creator>
  <cp:lastModifiedBy>Sarah Liggett</cp:lastModifiedBy>
  <cp:revision>14</cp:revision>
  <dcterms:created xsi:type="dcterms:W3CDTF">2010-02-24T15:47:10Z</dcterms:created>
  <dcterms:modified xsi:type="dcterms:W3CDTF">2011-09-26T21:14:30Z</dcterms:modified>
</cp:coreProperties>
</file>