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1"/>
  </p:sldMasterIdLst>
  <p:notesMasterIdLst>
    <p:notesMasterId r:id="rId38"/>
  </p:notesMasterIdLst>
  <p:sldIdLst>
    <p:sldId id="262" r:id="rId2"/>
    <p:sldId id="374" r:id="rId3"/>
    <p:sldId id="357" r:id="rId4"/>
    <p:sldId id="382" r:id="rId5"/>
    <p:sldId id="380" r:id="rId6"/>
    <p:sldId id="365" r:id="rId7"/>
    <p:sldId id="366" r:id="rId8"/>
    <p:sldId id="367" r:id="rId9"/>
    <p:sldId id="389" r:id="rId10"/>
    <p:sldId id="358" r:id="rId11"/>
    <p:sldId id="351" r:id="rId12"/>
    <p:sldId id="355" r:id="rId13"/>
    <p:sldId id="381" r:id="rId14"/>
    <p:sldId id="268" r:id="rId15"/>
    <p:sldId id="269" r:id="rId16"/>
    <p:sldId id="271" r:id="rId17"/>
    <p:sldId id="384" r:id="rId18"/>
    <p:sldId id="273" r:id="rId19"/>
    <p:sldId id="274" r:id="rId20"/>
    <p:sldId id="383" r:id="rId21"/>
    <p:sldId id="278" r:id="rId22"/>
    <p:sldId id="279" r:id="rId23"/>
    <p:sldId id="352" r:id="rId24"/>
    <p:sldId id="388" r:id="rId25"/>
    <p:sldId id="376" r:id="rId26"/>
    <p:sldId id="390" r:id="rId27"/>
    <p:sldId id="377" r:id="rId28"/>
    <p:sldId id="385" r:id="rId29"/>
    <p:sldId id="283" r:id="rId30"/>
    <p:sldId id="342" r:id="rId31"/>
    <p:sldId id="345" r:id="rId32"/>
    <p:sldId id="346" r:id="rId33"/>
    <p:sldId id="386" r:id="rId34"/>
    <p:sldId id="291" r:id="rId35"/>
    <p:sldId id="353"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1FF"/>
    <a:srgbClr val="FFB7FF"/>
    <a:srgbClr val="FFABFF"/>
    <a:srgbClr val="FF99FF"/>
    <a:srgbClr val="FFCCFF"/>
    <a:srgbClr val="FF3399"/>
    <a:srgbClr val="0000FF"/>
    <a:srgbClr val="525977"/>
    <a:srgbClr val="FF6600"/>
    <a:srgbClr val="E94F43"/>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6" autoAdjust="0"/>
    <p:restoredTop sz="83278" autoAdjust="0"/>
  </p:normalViewPr>
  <p:slideViewPr>
    <p:cSldViewPr>
      <p:cViewPr varScale="1">
        <p:scale>
          <a:sx n="61" d="100"/>
          <a:sy n="61" d="100"/>
        </p:scale>
        <p:origin x="-7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277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opentaps%20related\software%20bottleneck%20documents\my%20write%20up\analysisData\SLA%20throughput%20analysis_0408.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opentaps%20related\software%20bottleneck%20documents\my%20write%20up\analysisData\SLA%20throughput%20analysis_040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opentaps%20related\software%20bottleneck%20documents\my%20write%20up\analysisData\SLA%20throughput%20analysis_04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50283318179374"/>
          <c:y val="0.11223361356860224"/>
          <c:w val="0.8294236018539205"/>
          <c:h val="0.71470619607471364"/>
        </c:manualLayout>
      </c:layout>
      <c:lineChart>
        <c:grouping val="standard"/>
        <c:ser>
          <c:idx val="0"/>
          <c:order val="0"/>
          <c:tx>
            <c:strRef>
              <c:f>'1-2-1-2'!$G$384</c:f>
              <c:strCache>
                <c:ptCount val="1"/>
                <c:pt idx="0">
                  <c:v>(1/4/1/4)400-6-6</c:v>
                </c:pt>
              </c:strCache>
            </c:strRef>
          </c:tx>
          <c:spPr>
            <a:ln>
              <a:solidFill>
                <a:srgbClr val="00B050"/>
              </a:solidFill>
            </a:ln>
          </c:spPr>
          <c:marker>
            <c:spPr>
              <a:solidFill>
                <a:srgbClr val="00B050"/>
              </a:solidFill>
              <a:ln>
                <a:solidFill>
                  <a:srgbClr val="00B050"/>
                </a:solidFill>
              </a:ln>
            </c:spPr>
          </c:marker>
          <c:cat>
            <c:numRef>
              <c:f>'1-2-1-2'!$B$385:$Q$385</c:f>
              <c:numCache>
                <c:formatCode>General</c:formatCode>
                <c:ptCount val="16"/>
                <c:pt idx="0">
                  <c:v>5000</c:v>
                </c:pt>
                <c:pt idx="1">
                  <c:v>5200</c:v>
                </c:pt>
                <c:pt idx="2">
                  <c:v>5400</c:v>
                </c:pt>
                <c:pt idx="3">
                  <c:v>5600</c:v>
                </c:pt>
                <c:pt idx="4">
                  <c:v>5800</c:v>
                </c:pt>
                <c:pt idx="5">
                  <c:v>6000</c:v>
                </c:pt>
                <c:pt idx="6">
                  <c:v>6200</c:v>
                </c:pt>
                <c:pt idx="7">
                  <c:v>6400</c:v>
                </c:pt>
                <c:pt idx="8">
                  <c:v>6600</c:v>
                </c:pt>
                <c:pt idx="9">
                  <c:v>6800</c:v>
                </c:pt>
                <c:pt idx="10">
                  <c:v>7000</c:v>
                </c:pt>
                <c:pt idx="11">
                  <c:v>7200</c:v>
                </c:pt>
                <c:pt idx="12">
                  <c:v>7400</c:v>
                </c:pt>
                <c:pt idx="13">
                  <c:v>7600</c:v>
                </c:pt>
                <c:pt idx="14">
                  <c:v>7800</c:v>
                </c:pt>
              </c:numCache>
            </c:numRef>
          </c:cat>
          <c:val>
            <c:numRef>
              <c:f>'1-2-1-2'!$B$387:$P$387</c:f>
              <c:numCache>
                <c:formatCode>General</c:formatCode>
                <c:ptCount val="15"/>
                <c:pt idx="5">
                  <c:v>847</c:v>
                </c:pt>
                <c:pt idx="6">
                  <c:v>871</c:v>
                </c:pt>
                <c:pt idx="7">
                  <c:v>901</c:v>
                </c:pt>
                <c:pt idx="8">
                  <c:v>924</c:v>
                </c:pt>
                <c:pt idx="9">
                  <c:v>948</c:v>
                </c:pt>
                <c:pt idx="10">
                  <c:v>966</c:v>
                </c:pt>
                <c:pt idx="11">
                  <c:v>979</c:v>
                </c:pt>
                <c:pt idx="12">
                  <c:v>994</c:v>
                </c:pt>
                <c:pt idx="13">
                  <c:v>992</c:v>
                </c:pt>
                <c:pt idx="14">
                  <c:v>997</c:v>
                </c:pt>
              </c:numCache>
            </c:numRef>
          </c:val>
        </c:ser>
        <c:ser>
          <c:idx val="1"/>
          <c:order val="1"/>
          <c:tx>
            <c:strRef>
              <c:f>'1-2-1-2'!$G$391</c:f>
              <c:strCache>
                <c:ptCount val="1"/>
                <c:pt idx="0">
                  <c:v>(1/4/1/4)400-150-60</c:v>
                </c:pt>
              </c:strCache>
            </c:strRef>
          </c:tx>
          <c:spPr>
            <a:ln>
              <a:solidFill>
                <a:srgbClr val="0070C0"/>
              </a:solidFill>
            </a:ln>
          </c:spPr>
          <c:marker>
            <c:spPr>
              <a:solidFill>
                <a:srgbClr val="0070C0"/>
              </a:solidFill>
              <a:ln>
                <a:solidFill>
                  <a:srgbClr val="0070C0"/>
                </a:solidFill>
              </a:ln>
            </c:spPr>
          </c:marker>
          <c:cat>
            <c:numRef>
              <c:f>'1-2-1-2'!$B$385:$Q$385</c:f>
              <c:numCache>
                <c:formatCode>General</c:formatCode>
                <c:ptCount val="16"/>
                <c:pt idx="0">
                  <c:v>5000</c:v>
                </c:pt>
                <c:pt idx="1">
                  <c:v>5200</c:v>
                </c:pt>
                <c:pt idx="2">
                  <c:v>5400</c:v>
                </c:pt>
                <c:pt idx="3">
                  <c:v>5600</c:v>
                </c:pt>
                <c:pt idx="4">
                  <c:v>5800</c:v>
                </c:pt>
                <c:pt idx="5">
                  <c:v>6000</c:v>
                </c:pt>
                <c:pt idx="6">
                  <c:v>6200</c:v>
                </c:pt>
                <c:pt idx="7">
                  <c:v>6400</c:v>
                </c:pt>
                <c:pt idx="8">
                  <c:v>6600</c:v>
                </c:pt>
                <c:pt idx="9">
                  <c:v>6800</c:v>
                </c:pt>
                <c:pt idx="10">
                  <c:v>7000</c:v>
                </c:pt>
                <c:pt idx="11">
                  <c:v>7200</c:v>
                </c:pt>
                <c:pt idx="12">
                  <c:v>7400</c:v>
                </c:pt>
                <c:pt idx="13">
                  <c:v>7600</c:v>
                </c:pt>
                <c:pt idx="14">
                  <c:v>7800</c:v>
                </c:pt>
              </c:numCache>
            </c:numRef>
          </c:cat>
          <c:val>
            <c:numRef>
              <c:f>'1-2-1-2'!$B$393:$P$393</c:f>
              <c:numCache>
                <c:formatCode>General</c:formatCode>
                <c:ptCount val="15"/>
                <c:pt idx="5">
                  <c:v>852</c:v>
                </c:pt>
                <c:pt idx="6">
                  <c:v>873</c:v>
                </c:pt>
                <c:pt idx="7">
                  <c:v>889</c:v>
                </c:pt>
                <c:pt idx="8">
                  <c:v>920</c:v>
                </c:pt>
                <c:pt idx="9">
                  <c:v>917</c:v>
                </c:pt>
                <c:pt idx="10">
                  <c:v>909</c:v>
                </c:pt>
                <c:pt idx="11">
                  <c:v>921</c:v>
                </c:pt>
                <c:pt idx="12">
                  <c:v>912</c:v>
                </c:pt>
                <c:pt idx="13">
                  <c:v>915</c:v>
                </c:pt>
                <c:pt idx="14">
                  <c:v>918</c:v>
                </c:pt>
              </c:numCache>
            </c:numRef>
          </c:val>
        </c:ser>
        <c:ser>
          <c:idx val="2"/>
          <c:order val="2"/>
          <c:tx>
            <c:strRef>
              <c:f>'1-2-1-2'!$A$370</c:f>
              <c:strCache>
                <c:ptCount val="1"/>
                <c:pt idx="0">
                  <c:v>(1/2/1/2)400-6-6</c:v>
                </c:pt>
              </c:strCache>
            </c:strRef>
          </c:tx>
          <c:spPr>
            <a:ln>
              <a:solidFill>
                <a:srgbClr val="92D050"/>
              </a:solidFill>
            </a:ln>
          </c:spPr>
          <c:marker>
            <c:spPr>
              <a:solidFill>
                <a:srgbClr val="92D050"/>
              </a:solidFill>
              <a:ln>
                <a:solidFill>
                  <a:srgbClr val="92D050"/>
                </a:solidFill>
              </a:ln>
            </c:spPr>
          </c:marker>
          <c:cat>
            <c:numRef>
              <c:f>'1-2-1-2'!$B$385:$Q$385</c:f>
              <c:numCache>
                <c:formatCode>General</c:formatCode>
                <c:ptCount val="16"/>
                <c:pt idx="0">
                  <c:v>5000</c:v>
                </c:pt>
                <c:pt idx="1">
                  <c:v>5200</c:v>
                </c:pt>
                <c:pt idx="2">
                  <c:v>5400</c:v>
                </c:pt>
                <c:pt idx="3">
                  <c:v>5600</c:v>
                </c:pt>
                <c:pt idx="4">
                  <c:v>5800</c:v>
                </c:pt>
                <c:pt idx="5">
                  <c:v>6000</c:v>
                </c:pt>
                <c:pt idx="6">
                  <c:v>6200</c:v>
                </c:pt>
                <c:pt idx="7">
                  <c:v>6400</c:v>
                </c:pt>
                <c:pt idx="8">
                  <c:v>6600</c:v>
                </c:pt>
                <c:pt idx="9">
                  <c:v>6800</c:v>
                </c:pt>
                <c:pt idx="10">
                  <c:v>7000</c:v>
                </c:pt>
                <c:pt idx="11">
                  <c:v>7200</c:v>
                </c:pt>
                <c:pt idx="12">
                  <c:v>7400</c:v>
                </c:pt>
                <c:pt idx="13">
                  <c:v>7600</c:v>
                </c:pt>
                <c:pt idx="14">
                  <c:v>7800</c:v>
                </c:pt>
              </c:numCache>
            </c:numRef>
          </c:cat>
          <c:val>
            <c:numRef>
              <c:f>'1-2-1-2'!$B$373:$K$373</c:f>
              <c:numCache>
                <c:formatCode>General</c:formatCode>
                <c:ptCount val="10"/>
                <c:pt idx="0">
                  <c:v>680</c:v>
                </c:pt>
                <c:pt idx="1">
                  <c:v>699</c:v>
                </c:pt>
                <c:pt idx="2">
                  <c:v>718</c:v>
                </c:pt>
                <c:pt idx="3">
                  <c:v>734</c:v>
                </c:pt>
                <c:pt idx="4">
                  <c:v>730</c:v>
                </c:pt>
                <c:pt idx="5">
                  <c:v>731</c:v>
                </c:pt>
                <c:pt idx="6">
                  <c:v>731</c:v>
                </c:pt>
                <c:pt idx="7">
                  <c:v>731</c:v>
                </c:pt>
                <c:pt idx="8">
                  <c:v>733</c:v>
                </c:pt>
                <c:pt idx="9">
                  <c:v>734</c:v>
                </c:pt>
              </c:numCache>
            </c:numRef>
          </c:val>
        </c:ser>
        <c:ser>
          <c:idx val="3"/>
          <c:order val="3"/>
          <c:tx>
            <c:strRef>
              <c:f>'1-2-1-2'!$A$377</c:f>
              <c:strCache>
                <c:ptCount val="1"/>
                <c:pt idx="0">
                  <c:v>(1/2/1/2)400-150-60</c:v>
                </c:pt>
              </c:strCache>
            </c:strRef>
          </c:tx>
          <c:spPr>
            <a:ln>
              <a:solidFill>
                <a:srgbClr val="00B0F0"/>
              </a:solidFill>
            </a:ln>
          </c:spPr>
          <c:marker>
            <c:spPr>
              <a:ln>
                <a:solidFill>
                  <a:srgbClr val="00B0F0"/>
                </a:solidFill>
              </a:ln>
            </c:spPr>
          </c:marker>
          <c:cat>
            <c:numRef>
              <c:f>'1-2-1-2'!$B$385:$Q$385</c:f>
              <c:numCache>
                <c:formatCode>General</c:formatCode>
                <c:ptCount val="16"/>
                <c:pt idx="0">
                  <c:v>5000</c:v>
                </c:pt>
                <c:pt idx="1">
                  <c:v>5200</c:v>
                </c:pt>
                <c:pt idx="2">
                  <c:v>5400</c:v>
                </c:pt>
                <c:pt idx="3">
                  <c:v>5600</c:v>
                </c:pt>
                <c:pt idx="4">
                  <c:v>5800</c:v>
                </c:pt>
                <c:pt idx="5">
                  <c:v>6000</c:v>
                </c:pt>
                <c:pt idx="6">
                  <c:v>6200</c:v>
                </c:pt>
                <c:pt idx="7">
                  <c:v>6400</c:v>
                </c:pt>
                <c:pt idx="8">
                  <c:v>6600</c:v>
                </c:pt>
                <c:pt idx="9">
                  <c:v>6800</c:v>
                </c:pt>
                <c:pt idx="10">
                  <c:v>7000</c:v>
                </c:pt>
                <c:pt idx="11">
                  <c:v>7200</c:v>
                </c:pt>
                <c:pt idx="12">
                  <c:v>7400</c:v>
                </c:pt>
                <c:pt idx="13">
                  <c:v>7600</c:v>
                </c:pt>
                <c:pt idx="14">
                  <c:v>7800</c:v>
                </c:pt>
              </c:numCache>
            </c:numRef>
          </c:cat>
          <c:val>
            <c:numRef>
              <c:f>'1-2-1-2'!$B$379:$K$379</c:f>
              <c:numCache>
                <c:formatCode>General</c:formatCode>
                <c:ptCount val="10"/>
                <c:pt idx="0">
                  <c:v>708</c:v>
                </c:pt>
                <c:pt idx="1">
                  <c:v>736</c:v>
                </c:pt>
                <c:pt idx="2">
                  <c:v>762</c:v>
                </c:pt>
                <c:pt idx="3">
                  <c:v>788</c:v>
                </c:pt>
                <c:pt idx="4">
                  <c:v>806</c:v>
                </c:pt>
                <c:pt idx="5">
                  <c:v>815</c:v>
                </c:pt>
                <c:pt idx="6">
                  <c:v>808</c:v>
                </c:pt>
                <c:pt idx="7">
                  <c:v>823</c:v>
                </c:pt>
                <c:pt idx="8">
                  <c:v>816</c:v>
                </c:pt>
                <c:pt idx="9">
                  <c:v>817</c:v>
                </c:pt>
              </c:numCache>
            </c:numRef>
          </c:val>
        </c:ser>
        <c:marker val="1"/>
        <c:axId val="58895360"/>
        <c:axId val="58909824"/>
      </c:lineChart>
      <c:catAx>
        <c:axId val="58895360"/>
        <c:scaling>
          <c:orientation val="minMax"/>
        </c:scaling>
        <c:axPos val="b"/>
        <c:numFmt formatCode="General" sourceLinked="1"/>
        <c:tickLblPos val="nextTo"/>
        <c:txPr>
          <a:bodyPr/>
          <a:lstStyle/>
          <a:p>
            <a:pPr>
              <a:defRPr lang="ja-JP" sz="2000"/>
            </a:pPr>
            <a:endParaRPr lang="en-US"/>
          </a:p>
        </c:txPr>
        <c:crossAx val="58909824"/>
        <c:crosses val="autoZero"/>
        <c:auto val="1"/>
        <c:lblAlgn val="ctr"/>
        <c:lblOffset val="100"/>
        <c:tickLblSkip val="2"/>
      </c:catAx>
      <c:valAx>
        <c:axId val="58909824"/>
        <c:scaling>
          <c:orientation val="minMax"/>
          <c:min val="600"/>
        </c:scaling>
        <c:axPos val="l"/>
        <c:numFmt formatCode="General" sourceLinked="1"/>
        <c:tickLblPos val="nextTo"/>
        <c:txPr>
          <a:bodyPr/>
          <a:lstStyle/>
          <a:p>
            <a:pPr>
              <a:defRPr lang="ja-JP" sz="2000"/>
            </a:pPr>
            <a:endParaRPr lang="en-US"/>
          </a:p>
        </c:txPr>
        <c:crossAx val="58895360"/>
        <c:crosses val="autoZero"/>
        <c:crossBetween val="between"/>
      </c:valAx>
    </c:plotArea>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86450131233696"/>
          <c:y val="0.19967949839603391"/>
          <c:w val="0.62302788713910884"/>
          <c:h val="0.56113174711856662"/>
        </c:manualLayout>
      </c:layout>
      <c:lineChart>
        <c:grouping val="standard"/>
        <c:ser>
          <c:idx val="1"/>
          <c:order val="0"/>
          <c:tx>
            <c:strRef>
              <c:f>'1-2-1-2'!$G$394</c:f>
              <c:strCache>
                <c:ptCount val="1"/>
                <c:pt idx="0">
                  <c:v>(1/4/1/4)400-150-60</c:v>
                </c:pt>
              </c:strCache>
            </c:strRef>
          </c:tx>
          <c:spPr>
            <a:ln>
              <a:solidFill>
                <a:srgbClr val="0070C0"/>
              </a:solidFill>
            </a:ln>
          </c:spPr>
          <c:marker>
            <c:spPr>
              <a:solidFill>
                <a:srgbClr val="0070C0"/>
              </a:solidFill>
              <a:ln>
                <a:solidFill>
                  <a:srgbClr val="0070C0"/>
                </a:solidFill>
              </a:ln>
            </c:spPr>
          </c:marker>
          <c:cat>
            <c:numRef>
              <c:f>'1-2-1-2'!$B$388:$Q$388</c:f>
              <c:numCache>
                <c:formatCode>General</c:formatCode>
                <c:ptCount val="16"/>
                <c:pt idx="0">
                  <c:v>5000</c:v>
                </c:pt>
                <c:pt idx="1">
                  <c:v>5200</c:v>
                </c:pt>
                <c:pt idx="2">
                  <c:v>5400</c:v>
                </c:pt>
                <c:pt idx="3">
                  <c:v>5600</c:v>
                </c:pt>
                <c:pt idx="4">
                  <c:v>5800</c:v>
                </c:pt>
                <c:pt idx="5">
                  <c:v>6000</c:v>
                </c:pt>
                <c:pt idx="6">
                  <c:v>6200</c:v>
                </c:pt>
                <c:pt idx="7">
                  <c:v>6400</c:v>
                </c:pt>
                <c:pt idx="8">
                  <c:v>6600</c:v>
                </c:pt>
                <c:pt idx="9">
                  <c:v>6800</c:v>
                </c:pt>
                <c:pt idx="10">
                  <c:v>7000</c:v>
                </c:pt>
                <c:pt idx="11">
                  <c:v>7200</c:v>
                </c:pt>
                <c:pt idx="12">
                  <c:v>7400</c:v>
                </c:pt>
                <c:pt idx="13">
                  <c:v>7600</c:v>
                </c:pt>
                <c:pt idx="14">
                  <c:v>7800</c:v>
                </c:pt>
              </c:numCache>
            </c:numRef>
          </c:cat>
          <c:val>
            <c:numRef>
              <c:f>'1-2-1-2'!$B$396:$P$396</c:f>
              <c:numCache>
                <c:formatCode>General</c:formatCode>
                <c:ptCount val="15"/>
                <c:pt idx="0">
                  <c:v>708</c:v>
                </c:pt>
                <c:pt idx="1">
                  <c:v>736</c:v>
                </c:pt>
                <c:pt idx="2">
                  <c:v>762</c:v>
                </c:pt>
                <c:pt idx="3">
                  <c:v>788</c:v>
                </c:pt>
                <c:pt idx="4">
                  <c:v>818</c:v>
                </c:pt>
                <c:pt idx="5">
                  <c:v>850</c:v>
                </c:pt>
                <c:pt idx="6">
                  <c:v>873</c:v>
                </c:pt>
                <c:pt idx="7">
                  <c:v>889</c:v>
                </c:pt>
                <c:pt idx="8">
                  <c:v>910</c:v>
                </c:pt>
                <c:pt idx="9">
                  <c:v>913</c:v>
                </c:pt>
                <c:pt idx="10">
                  <c:v>919</c:v>
                </c:pt>
                <c:pt idx="11">
                  <c:v>916</c:v>
                </c:pt>
                <c:pt idx="12">
                  <c:v>917</c:v>
                </c:pt>
                <c:pt idx="13">
                  <c:v>917</c:v>
                </c:pt>
                <c:pt idx="14">
                  <c:v>921</c:v>
                </c:pt>
              </c:numCache>
            </c:numRef>
          </c:val>
        </c:ser>
        <c:marker val="1"/>
        <c:axId val="61573376"/>
        <c:axId val="68682112"/>
      </c:lineChart>
      <c:catAx>
        <c:axId val="61573376"/>
        <c:scaling>
          <c:orientation val="minMax"/>
        </c:scaling>
        <c:axPos val="b"/>
        <c:numFmt formatCode="General" sourceLinked="0"/>
        <c:tickLblPos val="nextTo"/>
        <c:txPr>
          <a:bodyPr/>
          <a:lstStyle/>
          <a:p>
            <a:pPr>
              <a:defRPr lang="ja-JP" sz="1400"/>
            </a:pPr>
            <a:endParaRPr lang="en-US"/>
          </a:p>
        </c:txPr>
        <c:crossAx val="68682112"/>
        <c:crosses val="autoZero"/>
        <c:auto val="1"/>
        <c:lblAlgn val="ctr"/>
        <c:lblOffset val="100"/>
        <c:tickLblSkip val="4"/>
      </c:catAx>
      <c:valAx>
        <c:axId val="68682112"/>
        <c:scaling>
          <c:orientation val="minMax"/>
          <c:max val="1050"/>
          <c:min val="600"/>
        </c:scaling>
        <c:axPos val="l"/>
        <c:numFmt formatCode="General" sourceLinked="1"/>
        <c:tickLblPos val="nextTo"/>
        <c:txPr>
          <a:bodyPr/>
          <a:lstStyle/>
          <a:p>
            <a:pPr>
              <a:defRPr lang="ja-JP" sz="1400"/>
            </a:pPr>
            <a:endParaRPr lang="en-US"/>
          </a:p>
        </c:txPr>
        <c:crossAx val="61573376"/>
        <c:crosses val="autoZero"/>
        <c:crossBetween val="between"/>
        <c:majorUnit val="150"/>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386450131233718"/>
          <c:y val="0.19967949839603391"/>
          <c:w val="0.62302788713910906"/>
          <c:h val="0.56113174711856662"/>
        </c:manualLayout>
      </c:layout>
      <c:lineChart>
        <c:grouping val="standard"/>
        <c:ser>
          <c:idx val="1"/>
          <c:order val="0"/>
          <c:tx>
            <c:strRef>
              <c:f>'1-2-1-2'!$G$394</c:f>
              <c:strCache>
                <c:ptCount val="1"/>
                <c:pt idx="0">
                  <c:v>(1/4/1/4)400-150-60</c:v>
                </c:pt>
              </c:strCache>
            </c:strRef>
          </c:tx>
          <c:spPr>
            <a:ln>
              <a:solidFill>
                <a:srgbClr val="0070C0"/>
              </a:solidFill>
            </a:ln>
          </c:spPr>
          <c:marker>
            <c:spPr>
              <a:solidFill>
                <a:srgbClr val="0070C0"/>
              </a:solidFill>
              <a:ln>
                <a:solidFill>
                  <a:srgbClr val="0070C0"/>
                </a:solidFill>
              </a:ln>
            </c:spPr>
          </c:marker>
          <c:cat>
            <c:numRef>
              <c:f>'1-2-1-2'!$B$388:$Q$388</c:f>
              <c:numCache>
                <c:formatCode>General</c:formatCode>
                <c:ptCount val="16"/>
                <c:pt idx="0">
                  <c:v>5000</c:v>
                </c:pt>
                <c:pt idx="1">
                  <c:v>5200</c:v>
                </c:pt>
                <c:pt idx="2">
                  <c:v>5400</c:v>
                </c:pt>
                <c:pt idx="3">
                  <c:v>5600</c:v>
                </c:pt>
                <c:pt idx="4">
                  <c:v>5800</c:v>
                </c:pt>
                <c:pt idx="5">
                  <c:v>6000</c:v>
                </c:pt>
                <c:pt idx="6">
                  <c:v>6200</c:v>
                </c:pt>
                <c:pt idx="7">
                  <c:v>6400</c:v>
                </c:pt>
                <c:pt idx="8">
                  <c:v>6600</c:v>
                </c:pt>
                <c:pt idx="9">
                  <c:v>6800</c:v>
                </c:pt>
                <c:pt idx="10">
                  <c:v>7000</c:v>
                </c:pt>
                <c:pt idx="11">
                  <c:v>7200</c:v>
                </c:pt>
                <c:pt idx="12">
                  <c:v>7400</c:v>
                </c:pt>
                <c:pt idx="13">
                  <c:v>7600</c:v>
                </c:pt>
                <c:pt idx="14">
                  <c:v>7800</c:v>
                </c:pt>
              </c:numCache>
            </c:numRef>
          </c:cat>
          <c:val>
            <c:numRef>
              <c:f>'1-2-1-2'!$B$396:$P$396</c:f>
              <c:numCache>
                <c:formatCode>General</c:formatCode>
                <c:ptCount val="15"/>
                <c:pt idx="0">
                  <c:v>708</c:v>
                </c:pt>
                <c:pt idx="1">
                  <c:v>736</c:v>
                </c:pt>
                <c:pt idx="2">
                  <c:v>762</c:v>
                </c:pt>
                <c:pt idx="3">
                  <c:v>788</c:v>
                </c:pt>
                <c:pt idx="4">
                  <c:v>818</c:v>
                </c:pt>
                <c:pt idx="5">
                  <c:v>850</c:v>
                </c:pt>
                <c:pt idx="6">
                  <c:v>873</c:v>
                </c:pt>
                <c:pt idx="7">
                  <c:v>889</c:v>
                </c:pt>
                <c:pt idx="8">
                  <c:v>910</c:v>
                </c:pt>
                <c:pt idx="9">
                  <c:v>913</c:v>
                </c:pt>
                <c:pt idx="10">
                  <c:v>919</c:v>
                </c:pt>
                <c:pt idx="11">
                  <c:v>916</c:v>
                </c:pt>
                <c:pt idx="12">
                  <c:v>917</c:v>
                </c:pt>
                <c:pt idx="13">
                  <c:v>917</c:v>
                </c:pt>
                <c:pt idx="14">
                  <c:v>921</c:v>
                </c:pt>
              </c:numCache>
            </c:numRef>
          </c:val>
        </c:ser>
        <c:marker val="1"/>
        <c:axId val="68769664"/>
        <c:axId val="68780032"/>
      </c:lineChart>
      <c:catAx>
        <c:axId val="68769664"/>
        <c:scaling>
          <c:orientation val="minMax"/>
        </c:scaling>
        <c:axPos val="b"/>
        <c:numFmt formatCode="General" sourceLinked="0"/>
        <c:tickLblPos val="nextTo"/>
        <c:txPr>
          <a:bodyPr/>
          <a:lstStyle/>
          <a:p>
            <a:pPr>
              <a:defRPr lang="ja-JP" sz="1400"/>
            </a:pPr>
            <a:endParaRPr lang="en-US"/>
          </a:p>
        </c:txPr>
        <c:crossAx val="68780032"/>
        <c:crosses val="autoZero"/>
        <c:auto val="1"/>
        <c:lblAlgn val="ctr"/>
        <c:lblOffset val="100"/>
        <c:tickLblSkip val="4"/>
      </c:catAx>
      <c:valAx>
        <c:axId val="68780032"/>
        <c:scaling>
          <c:orientation val="minMax"/>
          <c:max val="1050"/>
          <c:min val="600"/>
        </c:scaling>
        <c:axPos val="l"/>
        <c:numFmt formatCode="General" sourceLinked="1"/>
        <c:tickLblPos val="nextTo"/>
        <c:txPr>
          <a:bodyPr/>
          <a:lstStyle/>
          <a:p>
            <a:pPr>
              <a:defRPr lang="ja-JP" sz="1400"/>
            </a:pPr>
            <a:endParaRPr lang="en-US"/>
          </a:p>
        </c:txPr>
        <c:crossAx val="68769664"/>
        <c:crosses val="autoZero"/>
        <c:crossBetween val="between"/>
        <c:majorUnit val="150"/>
      </c:valAx>
    </c:plotArea>
    <c:plotVisOnly val="1"/>
  </c:chart>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5" Type="http://schemas.openxmlformats.org/officeDocument/2006/relationships/image" Target="../media/image38.emf"/><Relationship Id="rId4"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1.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40.emf"/><Relationship Id="rId5" Type="http://schemas.openxmlformats.org/officeDocument/2006/relationships/image" Target="../media/image38.emf"/><Relationship Id="rId4"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0.38095</cdr:x>
      <cdr:y>0.91238</cdr:y>
    </cdr:from>
    <cdr:to>
      <cdr:x>0.70642</cdr:x>
      <cdr:y>1</cdr:y>
    </cdr:to>
    <cdr:sp macro="" textlink="">
      <cdr:nvSpPr>
        <cdr:cNvPr id="3" name="TextBox 1"/>
        <cdr:cNvSpPr txBox="1"/>
      </cdr:nvSpPr>
      <cdr:spPr>
        <a:xfrm xmlns:a="http://schemas.openxmlformats.org/drawingml/2006/main">
          <a:off x="3164116" y="4618978"/>
          <a:ext cx="2703284" cy="443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b="0" dirty="0"/>
            <a:t>W</a:t>
          </a:r>
          <a:r>
            <a:rPr lang="en-US" sz="2400" b="0" dirty="0" smtClean="0"/>
            <a:t>orkload</a:t>
          </a:r>
          <a:r>
            <a:rPr lang="en-US" sz="2400" b="0" baseline="0" dirty="0" smtClean="0"/>
            <a:t> [# Users]</a:t>
          </a:r>
          <a:endParaRPr lang="en-US" sz="2400" b="0" dirty="0"/>
        </a:p>
      </cdr:txBody>
    </cdr:sp>
  </cdr:relSizeAnchor>
  <cdr:relSizeAnchor xmlns:cdr="http://schemas.openxmlformats.org/drawingml/2006/chartDrawing">
    <cdr:from>
      <cdr:x>0</cdr:x>
      <cdr:y>0.15052</cdr:y>
    </cdr:from>
    <cdr:to>
      <cdr:x>0.05372</cdr:x>
      <cdr:y>0.734</cdr:y>
    </cdr:to>
    <cdr:sp macro="" textlink="">
      <cdr:nvSpPr>
        <cdr:cNvPr id="4" name="TextBox 1"/>
        <cdr:cNvSpPr txBox="1"/>
      </cdr:nvSpPr>
      <cdr:spPr>
        <a:xfrm xmlns:a="http://schemas.openxmlformats.org/drawingml/2006/main" rot="10800000">
          <a:off x="0" y="762000"/>
          <a:ext cx="446202" cy="2953903"/>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2400" b="0" dirty="0" smtClean="0">
              <a:latin typeface="Calibri"/>
            </a:rPr>
            <a:t>Throughput [</a:t>
          </a:r>
          <a:r>
            <a:rPr lang="en-US" sz="2400" b="0" dirty="0" err="1" smtClean="0">
              <a:latin typeface="Calibri"/>
            </a:rPr>
            <a:t>Reqs</a:t>
          </a:r>
          <a:r>
            <a:rPr lang="en-US" sz="2400" b="0" dirty="0" smtClean="0">
              <a:latin typeface="Calibri"/>
            </a:rPr>
            <a:t>/s]</a:t>
          </a:r>
          <a:endParaRPr lang="en-US" sz="2400" b="0" dirty="0"/>
        </a:p>
        <a:p xmlns:a="http://schemas.openxmlformats.org/drawingml/2006/main">
          <a:endParaRPr lang="en-US" sz="2400" b="0" dirty="0"/>
        </a:p>
      </cdr:txBody>
    </cdr:sp>
  </cdr:relSizeAnchor>
  <cdr:relSizeAnchor xmlns:cdr="http://schemas.openxmlformats.org/drawingml/2006/chartDrawing">
    <cdr:from>
      <cdr:x>0.77981</cdr:x>
      <cdr:y>0.33114</cdr:y>
    </cdr:from>
    <cdr:to>
      <cdr:x>0.99886</cdr:x>
      <cdr:y>0.40388</cdr:y>
    </cdr:to>
    <cdr:sp macro="" textlink="">
      <cdr:nvSpPr>
        <cdr:cNvPr id="5" name="TextBox 1"/>
        <cdr:cNvSpPr txBox="1"/>
      </cdr:nvSpPr>
      <cdr:spPr>
        <a:xfrm xmlns:a="http://schemas.openxmlformats.org/drawingml/2006/main">
          <a:off x="6477000" y="1676400"/>
          <a:ext cx="1819423" cy="368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400" dirty="0" smtClean="0">
              <a:solidFill>
                <a:srgbClr val="00B0F0"/>
              </a:solidFill>
            </a:rPr>
            <a:t>400-150-60</a:t>
          </a:r>
          <a:endParaRPr lang="en-US" sz="2400" dirty="0">
            <a:solidFill>
              <a:srgbClr val="00B0F0"/>
            </a:solidFill>
          </a:endParaRPr>
        </a:p>
      </cdr:txBody>
    </cdr:sp>
  </cdr:relSizeAnchor>
  <cdr:relSizeAnchor xmlns:cdr="http://schemas.openxmlformats.org/drawingml/2006/chartDrawing">
    <cdr:from>
      <cdr:x>0.55046</cdr:x>
      <cdr:y>0.48165</cdr:y>
    </cdr:from>
    <cdr:to>
      <cdr:x>0.77902</cdr:x>
      <cdr:y>0.55439</cdr:y>
    </cdr:to>
    <cdr:sp macro="" textlink="">
      <cdr:nvSpPr>
        <cdr:cNvPr id="27" name="TextBox 1"/>
        <cdr:cNvSpPr txBox="1"/>
      </cdr:nvSpPr>
      <cdr:spPr>
        <a:xfrm xmlns:a="http://schemas.openxmlformats.org/drawingml/2006/main">
          <a:off x="4572000" y="2438400"/>
          <a:ext cx="1898467" cy="3682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400" dirty="0" smtClean="0">
              <a:solidFill>
                <a:srgbClr val="00B0F0"/>
              </a:solidFill>
            </a:rPr>
            <a:t>400-150-60</a:t>
          </a:r>
          <a:endParaRPr lang="en-US" sz="2400" dirty="0">
            <a:solidFill>
              <a:srgbClr val="00B0F0"/>
            </a:solidFill>
          </a:endParaRPr>
        </a:p>
      </cdr:txBody>
    </cdr:sp>
  </cdr:relSizeAnchor>
  <cdr:relSizeAnchor xmlns:cdr="http://schemas.openxmlformats.org/drawingml/2006/chartDrawing">
    <cdr:from>
      <cdr:x>0.54128</cdr:x>
      <cdr:y>0.61712</cdr:y>
    </cdr:from>
    <cdr:to>
      <cdr:x>0.74844</cdr:x>
      <cdr:y>0.68986</cdr:y>
    </cdr:to>
    <cdr:sp macro="" textlink="">
      <cdr:nvSpPr>
        <cdr:cNvPr id="28" name="TextBox 1"/>
        <cdr:cNvSpPr txBox="1"/>
      </cdr:nvSpPr>
      <cdr:spPr>
        <a:xfrm xmlns:a="http://schemas.openxmlformats.org/drawingml/2006/main">
          <a:off x="4495800" y="3124200"/>
          <a:ext cx="1720604" cy="368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400" dirty="0" smtClean="0">
              <a:solidFill>
                <a:srgbClr val="92D050"/>
              </a:solidFill>
            </a:rPr>
            <a:t>400-6-6</a:t>
          </a:r>
          <a:endParaRPr lang="en-US" sz="2400" dirty="0">
            <a:solidFill>
              <a:srgbClr val="92D050"/>
            </a:solidFill>
          </a:endParaRPr>
        </a:p>
      </cdr:txBody>
    </cdr:sp>
  </cdr:relSizeAnchor>
  <cdr:relSizeAnchor xmlns:cdr="http://schemas.openxmlformats.org/drawingml/2006/chartDrawing">
    <cdr:from>
      <cdr:x>0.80063</cdr:x>
      <cdr:y>0.20369</cdr:y>
    </cdr:from>
    <cdr:to>
      <cdr:x>1</cdr:x>
      <cdr:y>0.27643</cdr:y>
    </cdr:to>
    <cdr:sp macro="" textlink="">
      <cdr:nvSpPr>
        <cdr:cNvPr id="29" name="TextBox 1"/>
        <cdr:cNvSpPr txBox="1"/>
      </cdr:nvSpPr>
      <cdr:spPr>
        <a:xfrm xmlns:a="http://schemas.openxmlformats.org/drawingml/2006/main">
          <a:off x="6405908" y="1000150"/>
          <a:ext cx="1595148" cy="3571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400" dirty="0" smtClean="0">
              <a:solidFill>
                <a:srgbClr val="92D050"/>
              </a:solidFill>
            </a:rPr>
            <a:t>400-6-6</a:t>
          </a:r>
          <a:endParaRPr lang="en-US" sz="2400" dirty="0">
            <a:solidFill>
              <a:srgbClr val="92D050"/>
            </a:solidFill>
          </a:endParaRPr>
        </a:p>
      </cdr:txBody>
    </cdr:sp>
  </cdr:relSizeAnchor>
  <cdr:relSizeAnchor xmlns:cdr="http://schemas.openxmlformats.org/drawingml/2006/chartDrawing">
    <cdr:from>
      <cdr:x>0.21429</cdr:x>
      <cdr:y>0.50922</cdr:y>
    </cdr:from>
    <cdr:to>
      <cdr:x>0.27678</cdr:x>
      <cdr:y>0.6547</cdr:y>
    </cdr:to>
    <cdr:cxnSp macro="">
      <cdr:nvCxnSpPr>
        <cdr:cNvPr id="30" name="Straight Arrow Connector 29"/>
        <cdr:cNvCxnSpPr/>
      </cdr:nvCxnSpPr>
      <cdr:spPr bwMode="auto">
        <a:xfrm xmlns:a="http://schemas.openxmlformats.org/drawingml/2006/main" rot="16200000" flipH="1">
          <a:off x="1607351" y="2607491"/>
          <a:ext cx="714356" cy="500034"/>
        </a:xfrm>
        <a:prstGeom xmlns:a="http://schemas.openxmlformats.org/drawingml/2006/main" prst="straightConnector1">
          <a:avLst/>
        </a:prstGeom>
        <a:solidFill xmlns:a="http://schemas.openxmlformats.org/drawingml/2006/main">
          <a:srgbClr val="4F81BD"/>
        </a:solidFill>
        <a:ln xmlns:a="http://schemas.openxmlformats.org/drawingml/2006/main" w="19050" cap="flat" cmpd="sng" algn="ctr">
          <a:solidFill>
            <a:srgbClr val="FF0000"/>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0.15179</cdr:x>
      <cdr:y>0.40349</cdr:y>
    </cdr:from>
    <cdr:to>
      <cdr:x>0.32381</cdr:x>
      <cdr:y>0.49467</cdr:y>
    </cdr:to>
    <cdr:sp macro="" textlink="">
      <cdr:nvSpPr>
        <cdr:cNvPr id="41" name="TextBox 1"/>
        <cdr:cNvSpPr txBox="1"/>
      </cdr:nvSpPr>
      <cdr:spPr>
        <a:xfrm xmlns:a="http://schemas.openxmlformats.org/drawingml/2006/main">
          <a:off x="1214480" y="1981200"/>
          <a:ext cx="1376320" cy="4477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800" dirty="0" smtClean="0">
              <a:solidFill>
                <a:srgbClr val="FF0000"/>
              </a:solidFill>
            </a:rPr>
            <a:t>1/2/1/2</a:t>
          </a:r>
          <a:endParaRPr lang="en-US" sz="2800" dirty="0">
            <a:solidFill>
              <a:srgbClr val="FF0000"/>
            </a:solidFill>
          </a:endParaRPr>
        </a:p>
      </cdr:txBody>
    </cdr:sp>
  </cdr:relSizeAnchor>
  <cdr:relSizeAnchor xmlns:cdr="http://schemas.openxmlformats.org/drawingml/2006/chartDrawing">
    <cdr:from>
      <cdr:x>0.65137</cdr:x>
      <cdr:y>0.19567</cdr:y>
    </cdr:from>
    <cdr:to>
      <cdr:x>0.70495</cdr:x>
      <cdr:y>0.32662</cdr:y>
    </cdr:to>
    <cdr:cxnSp macro="">
      <cdr:nvCxnSpPr>
        <cdr:cNvPr id="42" name="Straight Arrow Connector 41"/>
        <cdr:cNvCxnSpPr/>
      </cdr:nvCxnSpPr>
      <cdr:spPr bwMode="auto">
        <a:xfrm xmlns:a="http://schemas.openxmlformats.org/drawingml/2006/main" rot="16200000" flipH="1">
          <a:off x="5301243" y="1099557"/>
          <a:ext cx="662942" cy="445028"/>
        </a:xfrm>
        <a:prstGeom xmlns:a="http://schemas.openxmlformats.org/drawingml/2006/main" prst="straightConnector1">
          <a:avLst/>
        </a:prstGeom>
        <a:solidFill xmlns:a="http://schemas.openxmlformats.org/drawingml/2006/main">
          <a:srgbClr val="4F81BD"/>
        </a:solidFill>
        <a:ln xmlns:a="http://schemas.openxmlformats.org/drawingml/2006/main" w="19050" cap="flat" cmpd="sng" algn="ctr">
          <a:solidFill>
            <a:srgbClr val="FF0000"/>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0.55238</cdr:x>
      <cdr:y>0.10863</cdr:y>
    </cdr:from>
    <cdr:to>
      <cdr:x>0.71428</cdr:x>
      <cdr:y>0.20369</cdr:y>
    </cdr:to>
    <cdr:sp macro="" textlink="">
      <cdr:nvSpPr>
        <cdr:cNvPr id="46" name="TextBox 1"/>
        <cdr:cNvSpPr txBox="1"/>
      </cdr:nvSpPr>
      <cdr:spPr>
        <a:xfrm xmlns:a="http://schemas.openxmlformats.org/drawingml/2006/main">
          <a:off x="4419623" y="533400"/>
          <a:ext cx="1295377" cy="466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altLang="ja-JP" sz="2800" dirty="0" smtClean="0">
              <a:solidFill>
                <a:srgbClr val="FF0000"/>
              </a:solidFill>
            </a:rPr>
            <a:t>1/4/1/4</a:t>
          </a:r>
          <a:endParaRPr lang="en-US" altLang="ja-JP" sz="28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0.23077</cdr:x>
      <cdr:y>0</cdr:y>
    </cdr:from>
    <cdr:to>
      <cdr:x>0.87135</cdr:x>
      <cdr:y>0.15517</cdr:y>
    </cdr:to>
    <cdr:sp macro="" textlink="">
      <cdr:nvSpPr>
        <cdr:cNvPr id="2" name="TextBox 1"/>
        <cdr:cNvSpPr txBox="1"/>
      </cdr:nvSpPr>
      <cdr:spPr>
        <a:xfrm xmlns:a="http://schemas.openxmlformats.org/drawingml/2006/main">
          <a:off x="1600200" y="-152400"/>
          <a:ext cx="4441881" cy="6857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endParaRPr lang="en-US" sz="2000" dirty="0"/>
        </a:p>
      </cdr:txBody>
    </cdr:sp>
  </cdr:relSizeAnchor>
  <cdr:relSizeAnchor xmlns:cdr="http://schemas.openxmlformats.org/drawingml/2006/chartDrawing">
    <cdr:from>
      <cdr:x>0.425</cdr:x>
      <cdr:y>0.8913</cdr:y>
    </cdr:from>
    <cdr:to>
      <cdr:x>0.83947</cdr:x>
      <cdr:y>0.97892</cdr:y>
    </cdr:to>
    <cdr:sp macro="" textlink="">
      <cdr:nvSpPr>
        <cdr:cNvPr id="3" name="TextBox 1"/>
        <cdr:cNvSpPr txBox="1"/>
      </cdr:nvSpPr>
      <cdr:spPr>
        <a:xfrm xmlns:a="http://schemas.openxmlformats.org/drawingml/2006/main">
          <a:off x="1295400" y="3124200"/>
          <a:ext cx="1263305" cy="3071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dirty="0" smtClean="0"/>
            <a:t>Workload</a:t>
          </a:r>
          <a:endParaRPr lang="en-US" sz="1800" dirty="0"/>
        </a:p>
      </cdr:txBody>
    </cdr:sp>
  </cdr:relSizeAnchor>
  <cdr:relSizeAnchor xmlns:cdr="http://schemas.openxmlformats.org/drawingml/2006/chartDrawing">
    <cdr:from>
      <cdr:x>0</cdr:x>
      <cdr:y>0.13636</cdr:y>
    </cdr:from>
    <cdr:to>
      <cdr:x>0.02857</cdr:x>
      <cdr:y>0.63571</cdr:y>
    </cdr:to>
    <cdr:sp macro="" textlink="">
      <cdr:nvSpPr>
        <cdr:cNvPr id="4" name="TextBox 1"/>
        <cdr:cNvSpPr txBox="1"/>
      </cdr:nvSpPr>
      <cdr:spPr>
        <a:xfrm xmlns:a="http://schemas.openxmlformats.org/drawingml/2006/main" rot="10800000" flipH="1">
          <a:off x="0" y="540322"/>
          <a:ext cx="76200" cy="1978599"/>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800" dirty="0" smtClean="0">
              <a:latin typeface="Calibri"/>
            </a:rPr>
            <a:t>Throughput</a:t>
          </a:r>
          <a:r>
            <a:rPr lang="en-US" sz="1400" dirty="0" smtClean="0">
              <a:latin typeface="Calibri"/>
            </a:rPr>
            <a:t> </a:t>
          </a:r>
          <a:endParaRPr lang="en-US" sz="1400" dirty="0"/>
        </a:p>
        <a:p xmlns:a="http://schemas.openxmlformats.org/drawingml/2006/main">
          <a:endParaRPr lang="en-US" sz="1400" dirty="0"/>
        </a:p>
      </cdr:txBody>
    </cdr:sp>
  </cdr:relSizeAnchor>
  <cdr:relSizeAnchor xmlns:cdr="http://schemas.openxmlformats.org/drawingml/2006/chartDrawing">
    <cdr:from>
      <cdr:x>0</cdr:x>
      <cdr:y>0.01923</cdr:y>
    </cdr:from>
    <cdr:to>
      <cdr:x>1</cdr:x>
      <cdr:y>0.10685</cdr:y>
    </cdr:to>
    <cdr:sp macro="" textlink="">
      <cdr:nvSpPr>
        <cdr:cNvPr id="5" name="TextBox 1"/>
        <cdr:cNvSpPr txBox="1"/>
      </cdr:nvSpPr>
      <cdr:spPr>
        <a:xfrm xmlns:a="http://schemas.openxmlformats.org/drawingml/2006/main">
          <a:off x="0" y="65940"/>
          <a:ext cx="3048000" cy="3004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1800" dirty="0" smtClean="0"/>
            <a:t>Throughput vs. Workload</a:t>
          </a:r>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0.23077</cdr:x>
      <cdr:y>0</cdr:y>
    </cdr:from>
    <cdr:to>
      <cdr:x>0.87135</cdr:x>
      <cdr:y>0.15517</cdr:y>
    </cdr:to>
    <cdr:sp macro="" textlink="">
      <cdr:nvSpPr>
        <cdr:cNvPr id="2" name="TextBox 1"/>
        <cdr:cNvSpPr txBox="1"/>
      </cdr:nvSpPr>
      <cdr:spPr>
        <a:xfrm xmlns:a="http://schemas.openxmlformats.org/drawingml/2006/main">
          <a:off x="1600200" y="-152400"/>
          <a:ext cx="4441881" cy="6857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endParaRPr lang="en-US" sz="2000" dirty="0"/>
        </a:p>
      </cdr:txBody>
    </cdr:sp>
  </cdr:relSizeAnchor>
  <cdr:relSizeAnchor xmlns:cdr="http://schemas.openxmlformats.org/drawingml/2006/chartDrawing">
    <cdr:from>
      <cdr:x>0.425</cdr:x>
      <cdr:y>0.8913</cdr:y>
    </cdr:from>
    <cdr:to>
      <cdr:x>0.83947</cdr:x>
      <cdr:y>0.97892</cdr:y>
    </cdr:to>
    <cdr:sp macro="" textlink="">
      <cdr:nvSpPr>
        <cdr:cNvPr id="3" name="TextBox 1"/>
        <cdr:cNvSpPr txBox="1"/>
      </cdr:nvSpPr>
      <cdr:spPr>
        <a:xfrm xmlns:a="http://schemas.openxmlformats.org/drawingml/2006/main">
          <a:off x="1295400" y="3124200"/>
          <a:ext cx="1263305" cy="3071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dirty="0" smtClean="0"/>
            <a:t>Workload</a:t>
          </a:r>
          <a:endParaRPr lang="en-US" sz="1800" dirty="0"/>
        </a:p>
      </cdr:txBody>
    </cdr:sp>
  </cdr:relSizeAnchor>
  <cdr:relSizeAnchor xmlns:cdr="http://schemas.openxmlformats.org/drawingml/2006/chartDrawing">
    <cdr:from>
      <cdr:x>0</cdr:x>
      <cdr:y>0.13636</cdr:y>
    </cdr:from>
    <cdr:to>
      <cdr:x>0.02857</cdr:x>
      <cdr:y>0.63571</cdr:y>
    </cdr:to>
    <cdr:sp macro="" textlink="">
      <cdr:nvSpPr>
        <cdr:cNvPr id="4" name="TextBox 1"/>
        <cdr:cNvSpPr txBox="1"/>
      </cdr:nvSpPr>
      <cdr:spPr>
        <a:xfrm xmlns:a="http://schemas.openxmlformats.org/drawingml/2006/main" rot="10800000" flipH="1">
          <a:off x="0" y="540322"/>
          <a:ext cx="76200" cy="1978599"/>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800" dirty="0" smtClean="0">
              <a:latin typeface="Calibri"/>
            </a:rPr>
            <a:t>Throughput</a:t>
          </a:r>
          <a:r>
            <a:rPr lang="en-US" sz="1400" dirty="0" smtClean="0">
              <a:latin typeface="Calibri"/>
            </a:rPr>
            <a:t> </a:t>
          </a:r>
          <a:endParaRPr lang="en-US" sz="1400" dirty="0"/>
        </a:p>
        <a:p xmlns:a="http://schemas.openxmlformats.org/drawingml/2006/main">
          <a:endParaRPr lang="en-US" sz="1400" dirty="0"/>
        </a:p>
      </cdr:txBody>
    </cdr:sp>
  </cdr:relSizeAnchor>
  <cdr:relSizeAnchor xmlns:cdr="http://schemas.openxmlformats.org/drawingml/2006/chartDrawing">
    <cdr:from>
      <cdr:x>0</cdr:x>
      <cdr:y>0.01923</cdr:y>
    </cdr:from>
    <cdr:to>
      <cdr:x>1</cdr:x>
      <cdr:y>0.10685</cdr:y>
    </cdr:to>
    <cdr:sp macro="" textlink="">
      <cdr:nvSpPr>
        <cdr:cNvPr id="5" name="TextBox 1"/>
        <cdr:cNvSpPr txBox="1"/>
      </cdr:nvSpPr>
      <cdr:spPr>
        <a:xfrm xmlns:a="http://schemas.openxmlformats.org/drawingml/2006/main">
          <a:off x="0" y="65940"/>
          <a:ext cx="3048000" cy="3004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1800" dirty="0" smtClean="0"/>
            <a:t>Throughput vs. Workload</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41E9A-E638-43F5-987C-1BFFC51C99B3}" type="datetimeFigureOut">
              <a:rPr lang="en-US" smtClean="0"/>
              <a:pPr/>
              <a:t>5/19/2011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1E44E-13E0-4999-947C-FA86B6E73F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Collaborative</a:t>
            </a:r>
            <a:r>
              <a:rPr lang="en-US" baseline="0" dirty="0" smtClean="0"/>
              <a:t> work between Georgia Tech and Fujitsu lab</a:t>
            </a:r>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 on the left</a:t>
            </a:r>
            <a:r>
              <a:rPr lang="en-US" baseline="0" dirty="0" smtClean="0"/>
              <a:t> show the system </a:t>
            </a:r>
            <a:r>
              <a:rPr lang="en-US" baseline="0" dirty="0" err="1" smtClean="0"/>
              <a:t>goodput</a:t>
            </a:r>
            <a:r>
              <a:rPr lang="en-US" baseline="0" dirty="0" smtClean="0"/>
              <a:t> as workload increase. </a:t>
            </a:r>
            <a:r>
              <a:rPr lang="en-US" baseline="0" dirty="0" err="1" smtClean="0"/>
              <a:t>Goodput</a:t>
            </a:r>
            <a:r>
              <a:rPr lang="en-US" baseline="0" dirty="0" smtClean="0"/>
              <a:t> in fact is the throughput with response time boundary. For example, we only counts the requests with response time less than two seconds as throughput. </a:t>
            </a:r>
            <a:r>
              <a:rPr lang="en-US" baseline="0" dirty="0" err="1" smtClean="0"/>
              <a:t>Goodput</a:t>
            </a:r>
            <a:r>
              <a:rPr lang="en-US" baseline="0" dirty="0" smtClean="0"/>
              <a:t> can be considered as the SLA throughput. Higher </a:t>
            </a:r>
            <a:r>
              <a:rPr lang="en-US" baseline="0" dirty="0" err="1" smtClean="0"/>
              <a:t>goodput</a:t>
            </a:r>
            <a:r>
              <a:rPr lang="en-US" baseline="0" dirty="0" smtClean="0"/>
              <a:t> means better system performance. </a:t>
            </a:r>
          </a:p>
          <a:p>
            <a:endParaRPr lang="en-US" baseline="0" dirty="0" smtClean="0"/>
          </a:p>
          <a:p>
            <a:r>
              <a:rPr lang="en-US" baseline="0" dirty="0" smtClean="0"/>
              <a:t>In this set of experiments we change the number of DB connections from 6 to 200. We can see that the higher DB connections we allocate to Tomcat, the worse performance the system can get. </a:t>
            </a:r>
          </a:p>
          <a:p>
            <a:endParaRPr lang="en-US" baseline="0" dirty="0" smtClean="0"/>
          </a:p>
          <a:p>
            <a:r>
              <a:rPr lang="en-US" baseline="0" dirty="0" smtClean="0"/>
              <a:t>The graph on the right show the CPU utilization of the CJDBC server in the system. This graph shows the CPU of CJDBC starts to saturate as workload increases, which means the CJDBC CPU is the bottleneck resource in the system. The interesting point here is the 6 DB connection cases as shown in the red line. The CJDBC consumes the least CPU in 6 DB connection case but achieves the highest </a:t>
            </a:r>
            <a:r>
              <a:rPr lang="en-US" baseline="0" dirty="0" err="1" smtClean="0"/>
              <a:t>goodput</a:t>
            </a:r>
            <a:r>
              <a:rPr lang="en-US" baseline="0" dirty="0" smtClean="0"/>
              <a:t> in the system. The questions is why the CJDBC consume less CPU but achieves higher </a:t>
            </a:r>
            <a:r>
              <a:rPr lang="en-US" baseline="0" dirty="0" err="1" smtClean="0"/>
              <a:t>goodput</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found out JVM garbage collection in the CJDBC server played a major role degrading the system performance. The x axis of this graph shows the workload and Y axis shows the percentage of JVM garbage collection time in the CJDBC server during a 12-minute experiment running time. </a:t>
            </a:r>
          </a:p>
          <a:p>
            <a:endParaRPr lang="en-US" baseline="0" dirty="0" smtClean="0"/>
          </a:p>
          <a:p>
            <a:r>
              <a:rPr lang="en-US" baseline="0" dirty="0" smtClean="0"/>
              <a:t>We can see that the CJDBC server spent more than 8% more time to do JVM GC than that of 6 DB connection case. The JVM GC impacts the system performance in two aspects, First, JVM GC freezes the entire JVM, which delayed the request processing in the CJDBC server. Second, during the JVM GC time, the CPU is wasted to clean the garbage in the memory, instead of processing requests in the CJDBC. Therefore, the longer the JVM GC period, the worse performance the system has.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set of experiments shows that </a:t>
            </a:r>
            <a:r>
              <a:rPr lang="en-US" sz="1200" kern="1200" baseline="0" dirty="0" smtClean="0">
                <a:solidFill>
                  <a:schemeClr val="tx1"/>
                </a:solidFill>
                <a:latin typeface="+mn-lt"/>
                <a:ea typeface="+mn-ea"/>
                <a:cs typeface="+mn-cs"/>
              </a:rPr>
              <a:t>Over-allocation of soft resources wastes critical hardware resource. </a:t>
            </a:r>
          </a:p>
        </p:txBody>
      </p:sp>
      <p:sp>
        <p:nvSpPr>
          <p:cNvPr id="4" name="Slide Number Placeholder 3"/>
          <p:cNvSpPr>
            <a:spLocks noGrp="1"/>
          </p:cNvSpPr>
          <p:nvPr>
            <p:ph type="sldNum" sz="quarter" idx="10"/>
          </p:nvPr>
        </p:nvSpPr>
        <p:spPr/>
        <p:txBody>
          <a:bodyPr/>
          <a:lstStyle/>
          <a:p>
            <a:fld id="{4371E44E-13E0-4999-947C-FA86B6E73FE7}"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 on</a:t>
            </a:r>
            <a:r>
              <a:rPr lang="en-US" baseline="0" dirty="0" smtClean="0"/>
              <a:t> the left shows the system </a:t>
            </a:r>
            <a:r>
              <a:rPr lang="en-US" baseline="0" dirty="0" err="1" smtClean="0"/>
              <a:t>goodput</a:t>
            </a:r>
            <a:r>
              <a:rPr lang="en-US" baseline="0" dirty="0" smtClean="0"/>
              <a:t> as workload increases. We change the number of thread in Tomcat server from 6 to 200 and we can see that the more threads in Tomcat server, the better performance the system can achieve. There is one exception here, the 200 case performs a little bit worse than the 20 case, which can be explained as over-allocation of soft resources in the previous case. </a:t>
            </a:r>
          </a:p>
          <a:p>
            <a:endParaRPr lang="en-US" baseline="0" dirty="0" smtClean="0"/>
          </a:p>
          <a:p>
            <a:r>
              <a:rPr lang="en-US" baseline="0" dirty="0" smtClean="0"/>
              <a:t>The graph on the right shows the CPU utilization of Tomcat. We can see that the Tomcat CPU starts to saturate as workload increases in the 200 case, which means the Tomcat CPU is the critical hardware resource in the system. However, if we only allocate the 6 threads in Tomcat, the average CPU utilization is just about 80%, far from saturation. This means the 6 threads in Tomcat is not enough to saturation the Tomcat CPU.  </a:t>
            </a:r>
          </a:p>
          <a:p>
            <a:endParaRPr lang="en-US" baseline="0" dirty="0" smtClean="0"/>
          </a:p>
          <a:p>
            <a:r>
              <a:rPr lang="en-US" baseline="0" dirty="0" smtClean="0"/>
              <a:t>This set of experiments shows that under-allocation of soft resources cannot utilize the critical hardware resources efficiently. </a:t>
            </a:r>
            <a:endParaRPr lang="en-US" dirty="0" smtClean="0"/>
          </a:p>
          <a:p>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pPr defTabSz="913531"/>
            <a:fld id="{CADD8E10-80DD-4A41-941E-BD17A3C42068}" type="slidenum">
              <a:rPr lang="en-US" smtClean="0"/>
              <a:pPr defTabSz="913531"/>
              <a:t>21</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pPr defTabSz="913531"/>
            <a:fld id="{096E4E81-24DF-4734-83A5-F6E88663BCEB}" type="slidenum">
              <a:rPr lang="en-US" smtClean="0"/>
              <a:pPr defTabSz="913531"/>
              <a:t>22</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pPr defTabSz="913531"/>
            <a:fld id="{096E4E81-24DF-4734-83A5-F6E88663BCEB}" type="slidenum">
              <a:rPr lang="en-US" smtClean="0"/>
              <a:pPr defTabSz="913531"/>
              <a:t>23</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graphs shows</a:t>
            </a:r>
            <a:r>
              <a:rPr lang="en-US" baseline="0" dirty="0" smtClean="0"/>
              <a:t> an example of interaction between an Apache thread and a Tomcat thread. First the apache thread receives a HTTP request, does some preprocessing and intact with Tomcat and receives response from Tomcat and do some post processing of the request and send a response to the client and waits for FIN reply from the Client. </a:t>
            </a:r>
          </a:p>
          <a:p>
            <a:endParaRPr lang="en-US" baseline="0" dirty="0" smtClean="0"/>
          </a:p>
          <a:p>
            <a:r>
              <a:rPr lang="en-US" baseline="0" dirty="0" smtClean="0"/>
              <a:t>We can see that during the entire active period of an Apache thread, only a part of it is used to communicate with Tomcat. </a:t>
            </a:r>
          </a:p>
          <a:p>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graphs shows</a:t>
            </a:r>
            <a:r>
              <a:rPr lang="en-US" baseline="0" dirty="0" smtClean="0"/>
              <a:t> an example of interaction between an Apache thread and a Tomcat thread. First the apache thread receives a HTTP request, does some preprocessing and intact with Tomcat and receives response from Tomcat and do some post processing of the request and send a response to the client and waits for FIN reply from the Client. </a:t>
            </a:r>
          </a:p>
          <a:p>
            <a:endParaRPr lang="en-US" baseline="0" dirty="0" smtClean="0"/>
          </a:p>
          <a:p>
            <a:r>
              <a:rPr lang="en-US" baseline="0" dirty="0" smtClean="0"/>
              <a:t>We can see that during the entire active period of an Apache thread, only a part of it is used to communicate with Tomcat. </a:t>
            </a:r>
          </a:p>
          <a:p>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pPr defTabSz="913531"/>
            <a:fld id="{75162D9E-0BB0-4584-9861-C15D32A477F8}" type="slidenum">
              <a:rPr lang="en-US" smtClean="0"/>
              <a:pPr defTabSz="913531"/>
              <a:t>26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Nowadays many</a:t>
            </a:r>
            <a:r>
              <a:rPr lang="en-US" baseline="0" dirty="0" smtClean="0"/>
              <a:t> web applications use n-tier architecture as show in this picture. </a:t>
            </a:r>
          </a:p>
          <a:p>
            <a:pPr marL="228600" indent="-228600">
              <a:buAutoNum type="arabicPeriod"/>
            </a:pPr>
            <a:r>
              <a:rPr lang="en-US" dirty="0" smtClean="0"/>
              <a:t>Usually they</a:t>
            </a:r>
            <a:r>
              <a:rPr lang="en-US" baseline="0" dirty="0" smtClean="0"/>
              <a:t> have web servers in front, application servers and database servers at the backend. They may also have cluster </a:t>
            </a:r>
            <a:r>
              <a:rPr lang="en-US" baseline="0" dirty="0" err="1" smtClean="0"/>
              <a:t>middlewares</a:t>
            </a:r>
            <a:r>
              <a:rPr lang="en-US" baseline="0" dirty="0" smtClean="0"/>
              <a:t> for load-balancing. </a:t>
            </a:r>
          </a:p>
          <a:p>
            <a:pPr marL="228600" indent="-228600">
              <a:buAutoNum type="arabicPeriod"/>
            </a:pPr>
            <a:r>
              <a:rPr lang="en-US" baseline="0" dirty="0" smtClean="0"/>
              <a:t>Such applications are especially beneficial to deployed in cloud environments because we want to achieve both good performance and cost efficiency. </a:t>
            </a:r>
          </a:p>
          <a:p>
            <a:pPr marL="228600" indent="-228600">
              <a:buAutoNum type="arabicPeriod"/>
            </a:pPr>
            <a:endParaRPr lang="en-US" baseline="0" dirty="0" smtClean="0"/>
          </a:p>
          <a:p>
            <a:pPr marL="228600" indent="-228600">
              <a:buNone/>
            </a:pPr>
            <a:r>
              <a:rPr lang="en-US" baseline="0" dirty="0" smtClean="0">
                <a:solidFill>
                  <a:srgbClr val="FF0000"/>
                </a:solidFill>
              </a:rPr>
              <a:t>#### (</a:t>
            </a:r>
            <a:r>
              <a:rPr lang="en-US" baseline="0" dirty="0" err="1" smtClean="0">
                <a:solidFill>
                  <a:srgbClr val="FF0000"/>
                </a:solidFill>
              </a:rPr>
              <a:t>Yasu’s</a:t>
            </a:r>
            <a:r>
              <a:rPr lang="en-US" baseline="0" dirty="0" smtClean="0">
                <a:solidFill>
                  <a:srgbClr val="FF0000"/>
                </a:solidFill>
              </a:rPr>
              <a:t> comment)</a:t>
            </a:r>
          </a:p>
          <a:p>
            <a:pPr marL="228600" indent="-228600">
              <a:buNone/>
            </a:pPr>
            <a:r>
              <a:rPr lang="en-US" baseline="0" dirty="0" smtClean="0">
                <a:solidFill>
                  <a:srgbClr val="FF0000"/>
                </a:solidFill>
              </a:rPr>
              <a:t>Change “CJDBC Server” to “DB clustering middleware”.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step, visit ratio</a:t>
            </a:r>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step, visit ratio</a:t>
            </a:r>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step, visit ratio</a:t>
            </a:r>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step, visit ratio</a:t>
            </a:r>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48640" lvl="1" indent="-274320">
              <a:spcBef>
                <a:spcPts val="500"/>
              </a:spcBef>
              <a:buClr>
                <a:schemeClr val="accent2"/>
              </a:buClr>
              <a:buSzPct val="76000"/>
              <a:buFont typeface="Wingdings 3"/>
              <a:buNone/>
            </a:pPr>
            <a:r>
              <a:rPr lang="en-US" sz="2400" dirty="0" smtClean="0">
                <a:solidFill>
                  <a:schemeClr val="tx2"/>
                </a:solidFill>
              </a:rPr>
              <a:t>However</a:t>
            </a:r>
            <a:r>
              <a:rPr lang="en-US" sz="2400" baseline="0" dirty="0" smtClean="0">
                <a:solidFill>
                  <a:schemeClr val="tx2"/>
                </a:solidFill>
              </a:rPr>
              <a:t>, scaling an n-tier system is not as simple as adding more servers into the bottleneck tier, there are many hidden resources which are not shown in this pictures, for example, soft resources in n-tier systems. soft resources we mean are threads, database connections. Such soft resources are also critical to system performance as we will show in the following slides. </a:t>
            </a:r>
          </a:p>
          <a:p>
            <a:pPr marL="548640" lvl="1" indent="-274320">
              <a:spcBef>
                <a:spcPts val="500"/>
              </a:spcBef>
              <a:buClr>
                <a:schemeClr val="accent2"/>
              </a:buClr>
              <a:buSzPct val="76000"/>
              <a:buFont typeface="Wingdings 3"/>
              <a:buNone/>
            </a:pPr>
            <a:endParaRPr lang="en-US" sz="2400" baseline="0" dirty="0" smtClean="0">
              <a:solidFill>
                <a:schemeClr val="tx2"/>
              </a:solidFill>
            </a:endParaRPr>
          </a:p>
          <a:p>
            <a:pPr marL="228600" indent="-228600">
              <a:buNone/>
            </a:pPr>
            <a:r>
              <a:rPr lang="en-US" altLang="ja-JP" baseline="0" dirty="0" smtClean="0">
                <a:solidFill>
                  <a:srgbClr val="FF0000"/>
                </a:solidFill>
              </a:rPr>
              <a:t>#### (</a:t>
            </a:r>
            <a:r>
              <a:rPr lang="en-US" altLang="ja-JP" baseline="0" dirty="0" err="1" smtClean="0">
                <a:solidFill>
                  <a:srgbClr val="FF0000"/>
                </a:solidFill>
              </a:rPr>
              <a:t>Yasu’s</a:t>
            </a:r>
            <a:r>
              <a:rPr lang="en-US" altLang="ja-JP" baseline="0" dirty="0" smtClean="0">
                <a:solidFill>
                  <a:srgbClr val="FF0000"/>
                </a:solidFill>
              </a:rPr>
              <a:t> comment)</a:t>
            </a:r>
          </a:p>
          <a:p>
            <a:pPr marL="228600" indent="-228600">
              <a:buNone/>
            </a:pPr>
            <a:r>
              <a:rPr lang="en-US" altLang="ja-JP" baseline="0" dirty="0" smtClean="0">
                <a:solidFill>
                  <a:srgbClr val="FF0000"/>
                </a:solidFill>
              </a:rPr>
              <a:t>Change “CJDBC Server” to “DB clustering middleware”.</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ja-JP" baseline="0" dirty="0" smtClean="0">
                <a:solidFill>
                  <a:srgbClr val="FF0000"/>
                </a:solidFill>
              </a:rPr>
              <a:t>Change “</a:t>
            </a:r>
            <a:r>
              <a:rPr kumimoji="1" lang="en-US" altLang="ja-JP" sz="1200" dirty="0" smtClean="0">
                <a:solidFill>
                  <a:srgbClr val="FF0000"/>
                </a:solidFill>
              </a:rPr>
              <a:t>Is it okay to duplicate the same configuration of soft resource allocation?</a:t>
            </a:r>
            <a:r>
              <a:rPr lang="en-US" altLang="ja-JP" baseline="0" dirty="0" smtClean="0">
                <a:solidFill>
                  <a:srgbClr val="FF0000"/>
                </a:solidFill>
              </a:rPr>
              <a:t>” to a sophisticated sentence.</a:t>
            </a:r>
          </a:p>
          <a:p>
            <a:pPr marL="548640" lvl="1" indent="-274320">
              <a:spcBef>
                <a:spcPts val="500"/>
              </a:spcBef>
              <a:buClr>
                <a:schemeClr val="accent2"/>
              </a:buClr>
              <a:buSzPct val="76000"/>
              <a:buFont typeface="Wingdings 3"/>
              <a:buNone/>
            </a:pPr>
            <a:endParaRPr lang="en-US" sz="2400" baseline="0" dirty="0" smtClean="0">
              <a:solidFill>
                <a:schemeClr val="tx2"/>
              </a:solidFill>
            </a:endParaRPr>
          </a:p>
        </p:txBody>
      </p:sp>
      <p:sp>
        <p:nvSpPr>
          <p:cNvPr id="4" name="Slide Number Placeholder 3"/>
          <p:cNvSpPr>
            <a:spLocks noGrp="1"/>
          </p:cNvSpPr>
          <p:nvPr>
            <p:ph type="sldNum" sz="quarter" idx="10"/>
          </p:nvPr>
        </p:nvSpPr>
        <p:spPr/>
        <p:txBody>
          <a:bodyPr/>
          <a:lstStyle/>
          <a:p>
            <a:fld id="{4371E44E-13E0-4999-947C-FA86B6E73FE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13531"/>
            <a:fld id="{F01EAD38-84E9-4BC6-A231-B7E5203BBBB7}" type="slidenum">
              <a:rPr lang="en-US" smtClean="0"/>
              <a:pPr defTabSz="913531"/>
              <a:t>6</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marL="228600" indent="-228600">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228600" indent="-228600">
              <a:buNone/>
            </a:pPr>
            <a:r>
              <a:rPr lang="en-US" altLang="ja-JP" baseline="0" dirty="0" smtClean="0">
                <a:solidFill>
                  <a:srgbClr val="FF0000"/>
                </a:solidFill>
              </a:rPr>
              <a:t>#### (</a:t>
            </a:r>
            <a:r>
              <a:rPr lang="en-US" altLang="ja-JP" baseline="0" dirty="0" err="1" smtClean="0">
                <a:solidFill>
                  <a:srgbClr val="FF0000"/>
                </a:solidFill>
              </a:rPr>
              <a:t>Yasu’s</a:t>
            </a:r>
            <a:r>
              <a:rPr lang="en-US" altLang="ja-JP" baseline="0" dirty="0" smtClean="0">
                <a:solidFill>
                  <a:srgbClr val="FF0000"/>
                </a:solidFill>
              </a:rPr>
              <a:t> comment)</a:t>
            </a:r>
          </a:p>
          <a:p>
            <a:pPr marL="228600" indent="-228600">
              <a:buNone/>
            </a:pPr>
            <a:r>
              <a:rPr lang="en-US" altLang="ja-JP" baseline="0" dirty="0" smtClean="0">
                <a:solidFill>
                  <a:srgbClr val="FF0000"/>
                </a:solidFill>
              </a:rPr>
              <a:t>In the table, are “Hardware” and “Components” proper words?</a:t>
            </a:r>
          </a:p>
          <a:p>
            <a:endParaRPr kumimoji="1" lang="ja-JP" altLang="en-US" dirty="0"/>
          </a:p>
        </p:txBody>
      </p:sp>
      <p:sp>
        <p:nvSpPr>
          <p:cNvPr id="4" name="スライド番号プレースホルダ 3"/>
          <p:cNvSpPr>
            <a:spLocks noGrp="1"/>
          </p:cNvSpPr>
          <p:nvPr>
            <p:ph type="sldNum" sz="quarter" idx="10"/>
          </p:nvPr>
        </p:nvSpPr>
        <p:spPr/>
        <p:txBody>
          <a:bodyPr/>
          <a:lstStyle/>
          <a:p>
            <a:fld id="{4371E44E-13E0-4999-947C-FA86B6E73FE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228600" indent="-228600">
              <a:buNone/>
            </a:pPr>
            <a:r>
              <a:rPr lang="en-US" altLang="ja-JP" baseline="0" dirty="0" smtClean="0">
                <a:solidFill>
                  <a:srgbClr val="FF0000"/>
                </a:solidFill>
              </a:rPr>
              <a:t>#### (</a:t>
            </a:r>
            <a:r>
              <a:rPr lang="en-US" altLang="ja-JP" baseline="0" dirty="0" err="1" smtClean="0">
                <a:solidFill>
                  <a:srgbClr val="FF0000"/>
                </a:solidFill>
              </a:rPr>
              <a:t>Yasu’s</a:t>
            </a:r>
            <a:r>
              <a:rPr lang="en-US" altLang="ja-JP" baseline="0" dirty="0" smtClean="0">
                <a:solidFill>
                  <a:srgbClr val="FF0000"/>
                </a:solidFill>
              </a:rPr>
              <a:t> comment)</a:t>
            </a:r>
          </a:p>
          <a:p>
            <a:pPr marL="228600" indent="-228600">
              <a:buNone/>
            </a:pPr>
            <a:r>
              <a:rPr lang="en-US" altLang="ja-JP" baseline="0" dirty="0" smtClean="0">
                <a:solidFill>
                  <a:srgbClr val="FF0000"/>
                </a:solidFill>
              </a:rPr>
              <a:t>Change this example to “1/2/1/3” or “1/3/1/2”.</a:t>
            </a:r>
          </a:p>
          <a:p>
            <a:endParaRPr kumimoji="1" lang="ja-JP" altLang="en-US" dirty="0"/>
          </a:p>
        </p:txBody>
      </p:sp>
      <p:sp>
        <p:nvSpPr>
          <p:cNvPr id="4" name="スライド番号プレースホルダ 3"/>
          <p:cNvSpPr>
            <a:spLocks noGrp="1"/>
          </p:cNvSpPr>
          <p:nvPr>
            <p:ph type="sldNum" sz="quarter" idx="10"/>
          </p:nvPr>
        </p:nvSpPr>
        <p:spPr/>
        <p:txBody>
          <a:bodyPr/>
          <a:lstStyle/>
          <a:p>
            <a:fld id="{4371E44E-13E0-4999-947C-FA86B6E73FE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13531"/>
            <a:fld id="{84D9BD4D-0161-495D-AB62-AB31ED57EE73}" type="slidenum">
              <a:rPr lang="en-US" smtClean="0"/>
              <a:pPr defTabSz="913531"/>
              <a:t>10</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problem I just introduced can be abstracted as shown in this figure. Under a specific workload, a hardware configuration has to match the above soft resource allocation to achieve good performance. When the hardware scales up and the soft resource allocation still keeps the same, the system may get bad performance; in order to get good performance, we also need to adjust the soft resource allocation to match the new hardware configuration. There are two challenges: </a:t>
            </a:r>
          </a:p>
          <a:p>
            <a:pPr marL="228600" indent="-228600">
              <a:buAutoNum type="arabicPeriod"/>
            </a:pPr>
            <a:r>
              <a:rPr lang="en-US" baseline="0" dirty="0" smtClean="0"/>
              <a:t>How does soft resource impact system performance. </a:t>
            </a:r>
          </a:p>
          <a:p>
            <a:pPr marL="228600" indent="-228600">
              <a:buAutoNum type="arabicPeriod"/>
            </a:pPr>
            <a:r>
              <a:rPr lang="en-US" baseline="0" dirty="0" smtClean="0"/>
              <a:t>How to choose a reasonable soft resource allocation to match the underlying hardware configuration. </a:t>
            </a:r>
            <a:endParaRPr lang="en-US" dirty="0" smtClean="0"/>
          </a:p>
        </p:txBody>
      </p:sp>
      <p:sp>
        <p:nvSpPr>
          <p:cNvPr id="4" name="Slide Number Placeholder 3"/>
          <p:cNvSpPr>
            <a:spLocks noGrp="1"/>
          </p:cNvSpPr>
          <p:nvPr>
            <p:ph type="sldNum" sz="quarter" idx="10"/>
          </p:nvPr>
        </p:nvSpPr>
        <p:spPr/>
        <p:txBody>
          <a:bodyPr/>
          <a:lstStyle/>
          <a:p>
            <a:fld id="{4371E44E-13E0-4999-947C-FA86B6E73FE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a:prstGeom prst="rect">
            <a:avLst/>
          </a:prstGeom>
        </p:spPr>
        <p:txBody>
          <a:bodyPr anchor="t" anchorCtr="0"/>
          <a:lstStyle>
            <a:lvl1pPr algn="r">
              <a:defRPr sz="3200">
                <a:solidFill>
                  <a:srgbClr val="006666"/>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8" name="Footer Placeholder 4"/>
          <p:cNvSpPr>
            <a:spLocks noGrp="1"/>
          </p:cNvSpPr>
          <p:nvPr>
            <p:ph type="ftr" sz="quarter" idx="3"/>
          </p:nvPr>
        </p:nvSpPr>
        <p:spPr>
          <a:xfrm>
            <a:off x="1638300" y="6522720"/>
            <a:ext cx="6400800" cy="335280"/>
          </a:xfrm>
          <a:prstGeom prst="rect">
            <a:avLst/>
          </a:prstGeom>
        </p:spPr>
        <p:txBody>
          <a:bodyPr/>
          <a:lstStyle>
            <a:lvl1pPr algn="ctr">
              <a:defRPr sz="1400">
                <a:solidFill>
                  <a:srgbClr val="006666"/>
                </a:solidFill>
              </a:defRPr>
            </a:lvl1pPr>
          </a:lstStyle>
          <a:p>
            <a:r>
              <a:rPr lang="en-US" dirty="0" smtClean="0"/>
              <a:t>25th IEEE International Parallel &amp; Distributed Processing Symposium</a:t>
            </a:r>
            <a:endParaRPr lang="en-US" dirty="0"/>
          </a:p>
        </p:txBody>
      </p:sp>
      <p:sp>
        <p:nvSpPr>
          <p:cNvPr id="19" name="日付プレースホルダ 24"/>
          <p:cNvSpPr>
            <a:spLocks noGrp="1"/>
          </p:cNvSpPr>
          <p:nvPr>
            <p:ph type="dt" sz="half" idx="2"/>
          </p:nvPr>
        </p:nvSpPr>
        <p:spPr>
          <a:xfrm>
            <a:off x="76200" y="6522720"/>
            <a:ext cx="1371600" cy="335280"/>
          </a:xfrm>
          <a:prstGeom prst="rect">
            <a:avLst/>
          </a:prstGeom>
        </p:spPr>
        <p:txBody>
          <a:bodyPr vert="horz" lIns="91440" tIns="45720" rIns="91440" bIns="45720" rtlCol="0" anchor="ctr"/>
          <a:lstStyle>
            <a:lvl1pPr algn="l">
              <a:defRPr sz="1200">
                <a:solidFill>
                  <a:srgbClr val="006666"/>
                </a:solidFill>
              </a:defRPr>
            </a:lvl1pPr>
          </a:lstStyle>
          <a:p>
            <a:r>
              <a:rPr kumimoji="1" lang="en-US" altLang="ja-JP" dirty="0" smtClean="0"/>
              <a:t>19 May 2011</a:t>
            </a:r>
            <a:endParaRPr kumimoji="1" lang="ja-JP" altLang="en-US" dirty="0"/>
          </a:p>
        </p:txBody>
      </p:sp>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81000" y="990600"/>
            <a:ext cx="8305800" cy="5334000"/>
          </a:xfrm>
          <a:prstGeom prst="rect">
            <a:avLst/>
          </a:prstGeom>
        </p:spPr>
        <p:txBody>
          <a:bodyPr/>
          <a:lstStyle>
            <a:lvl1pPr marL="358775" indent="-358775">
              <a:lnSpc>
                <a:spcPct val="100000"/>
              </a:lnSpc>
              <a:buFont typeface="Wingdings" pitchFamily="2" charset="2"/>
              <a:buChar char="p"/>
              <a:defRPr sz="3200"/>
            </a:lvl1pPr>
            <a:lvl2pPr>
              <a:lnSpc>
                <a:spcPct val="100000"/>
              </a:lnSpc>
              <a:defRPr sz="2800"/>
            </a:lvl2pPr>
            <a:lvl3pPr>
              <a:lnSpc>
                <a:spcPct val="100000"/>
              </a:lnSpc>
              <a:defRPr sz="2800"/>
            </a:lvl3pPr>
            <a:lvl4pPr marL="1162050" indent="-293688">
              <a:lnSpc>
                <a:spcPct val="100000"/>
              </a:lnSpc>
              <a:defRPr sz="2400"/>
            </a:lvl4pPr>
            <a:lvl5pPr>
              <a:lnSpc>
                <a:spcPct val="100000"/>
              </a:lnSpc>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 name="Title 1"/>
          <p:cNvSpPr>
            <a:spLocks noGrp="1"/>
          </p:cNvSpPr>
          <p:nvPr>
            <p:ph type="title"/>
          </p:nvPr>
        </p:nvSpPr>
        <p:spPr>
          <a:xfrm>
            <a:off x="330200" y="0"/>
            <a:ext cx="7670800" cy="990600"/>
          </a:xfrm>
          <a:prstGeom prst="rect">
            <a:avLst/>
          </a:prstGeom>
        </p:spPr>
        <p:txBody>
          <a:bodyPr anchor="ctr" anchorCtr="0"/>
          <a:lstStyle>
            <a:lvl1pPr>
              <a:defRPr>
                <a:solidFill>
                  <a:srgbClr val="006666"/>
                </a:solidFill>
              </a:defRPr>
            </a:lvl1pPr>
          </a:lstStyle>
          <a:p>
            <a:r>
              <a:rPr kumimoji="0" lang="en-US" dirty="0" smtClean="0"/>
              <a:t>Click to edit Master title style</a:t>
            </a:r>
            <a:endParaRPr kumimoji="0" lang="en-US" dirty="0"/>
          </a:p>
        </p:txBody>
      </p:sp>
      <p:sp>
        <p:nvSpPr>
          <p:cNvPr id="10" name="Line 6"/>
          <p:cNvSpPr>
            <a:spLocks noChangeShapeType="1"/>
          </p:cNvSpPr>
          <p:nvPr userDrawn="1"/>
        </p:nvSpPr>
        <p:spPr bwMode="auto">
          <a:xfrm>
            <a:off x="304800" y="995551"/>
            <a:ext cx="8229600" cy="0"/>
          </a:xfrm>
          <a:prstGeom prst="line">
            <a:avLst/>
          </a:prstGeom>
          <a:noFill/>
          <a:ln w="28575">
            <a:solidFill>
              <a:srgbClr val="006666"/>
            </a:solidFill>
            <a:round/>
            <a:headEnd/>
            <a:tailEnd/>
          </a:ln>
          <a:effectLst/>
        </p:spPr>
        <p:txBody>
          <a:bodyPr wrap="none" anchor="ctr"/>
          <a:lstStyle/>
          <a:p>
            <a:endParaRPr lang="en-US"/>
          </a:p>
        </p:txBody>
      </p:sp>
      <p:sp>
        <p:nvSpPr>
          <p:cNvPr id="18" name="Rectangle 3"/>
          <p:cNvSpPr>
            <a:spLocks noChangeArrowheads="1"/>
          </p:cNvSpPr>
          <p:nvPr userDrawn="1"/>
        </p:nvSpPr>
        <p:spPr bwMode="auto">
          <a:xfrm>
            <a:off x="0" y="0"/>
            <a:ext cx="323850" cy="990600"/>
          </a:xfrm>
          <a:prstGeom prst="rect">
            <a:avLst/>
          </a:prstGeom>
          <a:solidFill>
            <a:srgbClr val="006666"/>
          </a:solidFill>
          <a:ln w="12700" algn="ctr">
            <a:solidFill>
              <a:schemeClr val="tx1"/>
            </a:solidFill>
            <a:miter lim="800000"/>
            <a:headEnd/>
            <a:tailEnd/>
          </a:ln>
          <a:effectLst/>
        </p:spPr>
        <p:txBody>
          <a:bodyPr wrap="none" anchor="ctr"/>
          <a:lstStyle/>
          <a:p>
            <a:endParaRPr lang="en-US">
              <a:solidFill>
                <a:schemeClr val="bg1"/>
              </a:solidFill>
            </a:endParaRPr>
          </a:p>
        </p:txBody>
      </p:sp>
      <p:sp>
        <p:nvSpPr>
          <p:cNvPr id="11" name="Line 6"/>
          <p:cNvSpPr>
            <a:spLocks noChangeShapeType="1"/>
          </p:cNvSpPr>
          <p:nvPr userDrawn="1"/>
        </p:nvSpPr>
        <p:spPr bwMode="auto">
          <a:xfrm>
            <a:off x="76200" y="6477000"/>
            <a:ext cx="8915400" cy="0"/>
          </a:xfrm>
          <a:prstGeom prst="line">
            <a:avLst/>
          </a:prstGeom>
          <a:noFill/>
          <a:ln w="19050">
            <a:solidFill>
              <a:srgbClr val="006666"/>
            </a:solidFill>
            <a:prstDash val="sysDash"/>
            <a:round/>
            <a:headEnd/>
            <a:tailEnd/>
          </a:ln>
          <a:effectLst/>
        </p:spPr>
        <p:txBody>
          <a:bodyPr wrap="none" anchor="ctr"/>
          <a:lstStyle/>
          <a:p>
            <a:endParaRPr lang="en-US"/>
          </a:p>
        </p:txBody>
      </p:sp>
      <p:sp>
        <p:nvSpPr>
          <p:cNvPr id="12" name="Slide Number Placeholder 5"/>
          <p:cNvSpPr txBox="1">
            <a:spLocks/>
          </p:cNvSpPr>
          <p:nvPr userDrawn="1"/>
        </p:nvSpPr>
        <p:spPr>
          <a:xfrm>
            <a:off x="8610600" y="6492240"/>
            <a:ext cx="609600"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937C92-F037-4840-B78B-E9717E5CFA2B}" type="slidenum">
              <a:rPr kumimoji="0" lang="en-US" sz="1800" b="0" i="0" u="none" strike="noStrike" kern="1200" cap="none" spc="0" normalizeH="0" baseline="0" noProof="0" smtClean="0">
                <a:ln>
                  <a:noFill/>
                </a:ln>
                <a:solidFill>
                  <a:srgbClr val="00666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6666"/>
              </a:solidFill>
              <a:effectLst/>
              <a:uLnTx/>
              <a:uFillTx/>
              <a:latin typeface="+mn-lt"/>
              <a:ea typeface="+mn-ea"/>
              <a:cs typeface="+mn-cs"/>
            </a:endParaRPr>
          </a:p>
        </p:txBody>
      </p:sp>
      <p:sp>
        <p:nvSpPr>
          <p:cNvPr id="13" name="Footer Placeholder 4"/>
          <p:cNvSpPr>
            <a:spLocks noGrp="1"/>
          </p:cNvSpPr>
          <p:nvPr>
            <p:ph type="ftr" sz="quarter" idx="3"/>
          </p:nvPr>
        </p:nvSpPr>
        <p:spPr>
          <a:xfrm>
            <a:off x="1676400" y="6522720"/>
            <a:ext cx="6324600" cy="335280"/>
          </a:xfrm>
          <a:prstGeom prst="rect">
            <a:avLst/>
          </a:prstGeom>
        </p:spPr>
        <p:txBody>
          <a:bodyPr/>
          <a:lstStyle>
            <a:lvl1pPr algn="ctr">
              <a:defRPr sz="1400">
                <a:solidFill>
                  <a:srgbClr val="006666"/>
                </a:solidFill>
              </a:defRPr>
            </a:lvl1pPr>
          </a:lstStyle>
          <a:p>
            <a:r>
              <a:rPr lang="en-US" dirty="0" smtClean="0"/>
              <a:t>25th IEEE International Parallel &amp; Distributed Processing Symposium</a:t>
            </a:r>
            <a:endParaRPr lang="en-US" dirty="0"/>
          </a:p>
        </p:txBody>
      </p:sp>
      <p:sp>
        <p:nvSpPr>
          <p:cNvPr id="14" name="日付プレースホルダ 24"/>
          <p:cNvSpPr>
            <a:spLocks noGrp="1"/>
          </p:cNvSpPr>
          <p:nvPr>
            <p:ph type="dt" sz="half" idx="2"/>
          </p:nvPr>
        </p:nvSpPr>
        <p:spPr>
          <a:xfrm>
            <a:off x="76200" y="6522720"/>
            <a:ext cx="1371600" cy="335280"/>
          </a:xfrm>
          <a:prstGeom prst="rect">
            <a:avLst/>
          </a:prstGeom>
        </p:spPr>
        <p:txBody>
          <a:bodyPr vert="horz" lIns="91440" tIns="45720" rIns="91440" bIns="45720" rtlCol="0" anchor="ctr"/>
          <a:lstStyle>
            <a:lvl1pPr algn="l">
              <a:defRPr sz="1200">
                <a:solidFill>
                  <a:srgbClr val="006666"/>
                </a:solidFill>
              </a:defRPr>
            </a:lvl1pPr>
          </a:lstStyle>
          <a:p>
            <a:r>
              <a:rPr kumimoji="1" lang="en-US" altLang="ja-JP" dirty="0" smtClean="0"/>
              <a:t>19 May 2011</a:t>
            </a:r>
            <a:endParaRPr kumimoji="1" lang="ja-JP" altLang="en-US"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Rectangle 3"/>
          <p:cNvSpPr>
            <a:spLocks noChangeArrowheads="1"/>
          </p:cNvSpPr>
          <p:nvPr userDrawn="1"/>
        </p:nvSpPr>
        <p:spPr bwMode="auto">
          <a:xfrm>
            <a:off x="0" y="0"/>
            <a:ext cx="323850" cy="990600"/>
          </a:xfrm>
          <a:prstGeom prst="rect">
            <a:avLst/>
          </a:prstGeom>
          <a:solidFill>
            <a:srgbClr val="006666"/>
          </a:solidFill>
          <a:ln w="12700" algn="ctr">
            <a:solidFill>
              <a:schemeClr val="tx1"/>
            </a:solidFill>
            <a:miter lim="800000"/>
            <a:headEnd/>
            <a:tailEnd/>
          </a:ln>
          <a:effectLst/>
        </p:spPr>
        <p:txBody>
          <a:bodyPr wrap="none" anchor="ctr"/>
          <a:lstStyle/>
          <a:p>
            <a:endParaRPr lang="en-US">
              <a:solidFill>
                <a:schemeClr val="bg1"/>
              </a:solidFill>
            </a:endParaRPr>
          </a:p>
        </p:txBody>
      </p:sp>
      <p:sp>
        <p:nvSpPr>
          <p:cNvPr id="14" name="Line 6"/>
          <p:cNvSpPr>
            <a:spLocks noChangeShapeType="1"/>
          </p:cNvSpPr>
          <p:nvPr userDrawn="1"/>
        </p:nvSpPr>
        <p:spPr bwMode="auto">
          <a:xfrm>
            <a:off x="76200" y="6477000"/>
            <a:ext cx="8915400" cy="0"/>
          </a:xfrm>
          <a:prstGeom prst="line">
            <a:avLst/>
          </a:prstGeom>
          <a:noFill/>
          <a:ln w="19050">
            <a:solidFill>
              <a:srgbClr val="006666"/>
            </a:solidFill>
            <a:prstDash val="sysDash"/>
            <a:round/>
            <a:headEnd/>
            <a:tailEnd/>
          </a:ln>
          <a:effectLst/>
        </p:spPr>
        <p:txBody>
          <a:bodyPr wrap="none" anchor="ctr"/>
          <a:lstStyle/>
          <a:p>
            <a:endParaRPr lang="en-US"/>
          </a:p>
        </p:txBody>
      </p:sp>
      <p:sp>
        <p:nvSpPr>
          <p:cNvPr id="18" name="Slide Number Placeholder 5"/>
          <p:cNvSpPr txBox="1">
            <a:spLocks/>
          </p:cNvSpPr>
          <p:nvPr userDrawn="1"/>
        </p:nvSpPr>
        <p:spPr>
          <a:xfrm>
            <a:off x="8610600" y="6492240"/>
            <a:ext cx="609600"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937C92-F037-4840-B78B-E9717E5CFA2B}" type="slidenum">
              <a:rPr kumimoji="0" lang="en-US" sz="1800" b="0" i="0" u="none" strike="noStrike" kern="1200" cap="none" spc="0" normalizeH="0" baseline="0" noProof="0" smtClean="0">
                <a:ln>
                  <a:noFill/>
                </a:ln>
                <a:solidFill>
                  <a:srgbClr val="00666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6666"/>
              </a:solidFill>
              <a:effectLst/>
              <a:uLnTx/>
              <a:uFillTx/>
              <a:latin typeface="+mn-lt"/>
              <a:ea typeface="+mn-ea"/>
              <a:cs typeface="+mn-cs"/>
            </a:endParaRPr>
          </a:p>
        </p:txBody>
      </p:sp>
      <p:sp>
        <p:nvSpPr>
          <p:cNvPr id="19" name="Footer Placeholder 4"/>
          <p:cNvSpPr>
            <a:spLocks noGrp="1"/>
          </p:cNvSpPr>
          <p:nvPr>
            <p:ph type="ftr" sz="quarter" idx="3"/>
          </p:nvPr>
        </p:nvSpPr>
        <p:spPr>
          <a:xfrm>
            <a:off x="1752600" y="6522720"/>
            <a:ext cx="6172200" cy="335280"/>
          </a:xfrm>
          <a:prstGeom prst="rect">
            <a:avLst/>
          </a:prstGeom>
        </p:spPr>
        <p:txBody>
          <a:bodyPr/>
          <a:lstStyle>
            <a:lvl1pPr algn="ctr">
              <a:defRPr sz="1400">
                <a:solidFill>
                  <a:srgbClr val="006666"/>
                </a:solidFill>
              </a:defRPr>
            </a:lvl1pPr>
          </a:lstStyle>
          <a:p>
            <a:r>
              <a:rPr lang="en-US" smtClean="0"/>
              <a:t>25th IEEE International Parallel &amp; Distributed Processing Symposium</a:t>
            </a:r>
            <a:endParaRPr lang="en-US" dirty="0"/>
          </a:p>
        </p:txBody>
      </p:sp>
      <p:sp>
        <p:nvSpPr>
          <p:cNvPr id="20" name="日付プレースホルダ 24"/>
          <p:cNvSpPr>
            <a:spLocks noGrp="1"/>
          </p:cNvSpPr>
          <p:nvPr>
            <p:ph type="dt" sz="half" idx="2"/>
          </p:nvPr>
        </p:nvSpPr>
        <p:spPr>
          <a:xfrm>
            <a:off x="76200" y="6522720"/>
            <a:ext cx="1219200" cy="335280"/>
          </a:xfrm>
          <a:prstGeom prst="rect">
            <a:avLst/>
          </a:prstGeom>
        </p:spPr>
        <p:txBody>
          <a:bodyPr vert="horz" lIns="91440" tIns="45720" rIns="91440" bIns="45720" rtlCol="0" anchor="ctr"/>
          <a:lstStyle>
            <a:lvl1pPr algn="l">
              <a:defRPr sz="1200">
                <a:solidFill>
                  <a:srgbClr val="006666"/>
                </a:solidFill>
              </a:defRPr>
            </a:lvl1pPr>
          </a:lstStyle>
          <a:p>
            <a:r>
              <a:rPr kumimoji="1" lang="en-US" altLang="ja-JP" smtClean="0"/>
              <a:t>19 May 2011</a:t>
            </a:r>
            <a:endParaRPr kumimoji="1" lang="ja-JP" altLang="en-US" dirty="0"/>
          </a:p>
        </p:txBody>
      </p:sp>
      <p:sp>
        <p:nvSpPr>
          <p:cNvPr id="21" name="Title 1"/>
          <p:cNvSpPr>
            <a:spLocks noGrp="1"/>
          </p:cNvSpPr>
          <p:nvPr>
            <p:ph type="title"/>
          </p:nvPr>
        </p:nvSpPr>
        <p:spPr>
          <a:xfrm>
            <a:off x="330200" y="0"/>
            <a:ext cx="7670800" cy="990600"/>
          </a:xfrm>
          <a:prstGeom prst="rect">
            <a:avLst/>
          </a:prstGeom>
        </p:spPr>
        <p:txBody>
          <a:bodyPr anchor="ctr" anchorCtr="0"/>
          <a:lstStyle>
            <a:lvl1pPr>
              <a:defRPr>
                <a:solidFill>
                  <a:srgbClr val="006666"/>
                </a:solidFill>
              </a:defRPr>
            </a:lvl1pPr>
          </a:lstStyle>
          <a:p>
            <a:r>
              <a:rPr kumimoji="0" lang="en-US" dirty="0" smtClean="0"/>
              <a:t>Click to edit Master title style</a:t>
            </a:r>
            <a:endParaRPr kumimoji="0" lang="en-US"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2" name="Line 6"/>
          <p:cNvSpPr>
            <a:spLocks noChangeShapeType="1"/>
          </p:cNvSpPr>
          <p:nvPr userDrawn="1"/>
        </p:nvSpPr>
        <p:spPr bwMode="auto">
          <a:xfrm>
            <a:off x="304800" y="995551"/>
            <a:ext cx="8229600" cy="0"/>
          </a:xfrm>
          <a:prstGeom prst="line">
            <a:avLst/>
          </a:prstGeom>
          <a:noFill/>
          <a:ln w="28575">
            <a:solidFill>
              <a:srgbClr val="006666"/>
            </a:solidFill>
            <a:round/>
            <a:headEnd/>
            <a:tailEnd/>
          </a:ln>
          <a:effectLst/>
        </p:spPr>
        <p:txBody>
          <a:bodyPr wrap="none" anchor="ctr"/>
          <a:lstStyle/>
          <a:p>
            <a:endParaRPr lang="en-US"/>
          </a:p>
        </p:txBody>
      </p:sp>
      <p:sp>
        <p:nvSpPr>
          <p:cNvPr id="16" name="Rectangle 3"/>
          <p:cNvSpPr>
            <a:spLocks noChangeArrowheads="1"/>
          </p:cNvSpPr>
          <p:nvPr userDrawn="1"/>
        </p:nvSpPr>
        <p:spPr bwMode="auto">
          <a:xfrm>
            <a:off x="0" y="0"/>
            <a:ext cx="323850" cy="990600"/>
          </a:xfrm>
          <a:prstGeom prst="rect">
            <a:avLst/>
          </a:prstGeom>
          <a:solidFill>
            <a:srgbClr val="006666"/>
          </a:solidFill>
          <a:ln w="12700" algn="ctr">
            <a:solidFill>
              <a:schemeClr val="tx1"/>
            </a:solidFill>
            <a:miter lim="800000"/>
            <a:headEnd/>
            <a:tailEnd/>
          </a:ln>
          <a:effectLst/>
        </p:spPr>
        <p:txBody>
          <a:bodyPr wrap="none" anchor="ctr"/>
          <a:lstStyle/>
          <a:p>
            <a:endParaRPr lang="en-US">
              <a:solidFill>
                <a:schemeClr val="bg1"/>
              </a:solidFill>
            </a:endParaRPr>
          </a:p>
        </p:txBody>
      </p:sp>
      <p:grpSp>
        <p:nvGrpSpPr>
          <p:cNvPr id="11" name="Group 10"/>
          <p:cNvGrpSpPr>
            <a:grpSpLocks noChangeAspect="1"/>
          </p:cNvGrpSpPr>
          <p:nvPr userDrawn="1"/>
        </p:nvGrpSpPr>
        <p:grpSpPr>
          <a:xfrm>
            <a:off x="8011886" y="152400"/>
            <a:ext cx="1132114" cy="609600"/>
            <a:chOff x="-655638" y="3084513"/>
            <a:chExt cx="7323689" cy="2298700"/>
          </a:xfrm>
        </p:grpSpPr>
        <p:pic>
          <p:nvPicPr>
            <p:cNvPr id="13" name="Picture 12" descr="GeorgiaTech-CollegeOfComputing-logo.jpg"/>
            <p:cNvPicPr>
              <a:picLocks noChangeAspect="1"/>
            </p:cNvPicPr>
            <p:nvPr userDrawn="1"/>
          </p:nvPicPr>
          <p:blipFill>
            <a:blip r:embed="rId2" cstate="print"/>
            <a:srcRect r="19907"/>
            <a:stretch>
              <a:fillRect/>
            </a:stretch>
          </p:blipFill>
          <p:spPr>
            <a:xfrm>
              <a:off x="-655638" y="3084513"/>
              <a:ext cx="7323689" cy="2298700"/>
            </a:xfrm>
            <a:prstGeom prst="rect">
              <a:avLst/>
            </a:prstGeom>
            <a:solidFill>
              <a:srgbClr val="FFFFFF"/>
            </a:solidFill>
          </p:spPr>
        </p:pic>
        <p:pic>
          <p:nvPicPr>
            <p:cNvPr id="14" name="Picture 13" descr="GeorgiaTech-CollegeOfComputing-logo.jpg"/>
            <p:cNvPicPr>
              <a:picLocks noChangeAspect="1"/>
            </p:cNvPicPr>
            <p:nvPr userDrawn="1"/>
          </p:nvPicPr>
          <p:blipFill>
            <a:blip r:embed="rId2" cstate="print"/>
            <a:srcRect l="37203" r="19755" b="83593"/>
            <a:stretch>
              <a:fillRect/>
            </a:stretch>
          </p:blipFill>
          <p:spPr>
            <a:xfrm>
              <a:off x="2732328" y="5006066"/>
              <a:ext cx="3935723" cy="377147"/>
            </a:xfrm>
            <a:prstGeom prst="rect">
              <a:avLst/>
            </a:prstGeom>
            <a:solidFill>
              <a:srgbClr val="FFFFFF"/>
            </a:solidFill>
          </p:spPr>
        </p:pic>
      </p:grpSp>
      <p:sp>
        <p:nvSpPr>
          <p:cNvPr id="19" name="Line 6"/>
          <p:cNvSpPr>
            <a:spLocks noChangeShapeType="1"/>
          </p:cNvSpPr>
          <p:nvPr userDrawn="1"/>
        </p:nvSpPr>
        <p:spPr bwMode="auto">
          <a:xfrm>
            <a:off x="76200" y="6477000"/>
            <a:ext cx="8915400" cy="0"/>
          </a:xfrm>
          <a:prstGeom prst="line">
            <a:avLst/>
          </a:prstGeom>
          <a:noFill/>
          <a:ln w="19050">
            <a:solidFill>
              <a:srgbClr val="006666"/>
            </a:solidFill>
            <a:prstDash val="sysDash"/>
            <a:round/>
            <a:headEnd/>
            <a:tailEnd/>
          </a:ln>
          <a:effectLst/>
        </p:spPr>
        <p:txBody>
          <a:bodyPr wrap="none" anchor="ctr"/>
          <a:lstStyle/>
          <a:p>
            <a:endParaRPr lang="en-US"/>
          </a:p>
        </p:txBody>
      </p:sp>
      <p:sp>
        <p:nvSpPr>
          <p:cNvPr id="21" name="Slide Number Placeholder 5"/>
          <p:cNvSpPr txBox="1">
            <a:spLocks/>
          </p:cNvSpPr>
          <p:nvPr userDrawn="1"/>
        </p:nvSpPr>
        <p:spPr>
          <a:xfrm>
            <a:off x="8610600" y="6492240"/>
            <a:ext cx="609600"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937C92-F037-4840-B78B-E9717E5CFA2B}" type="slidenum">
              <a:rPr kumimoji="0" lang="en-US" sz="1800" b="0" i="0" u="none" strike="noStrike" kern="1200" cap="none" spc="0" normalizeH="0" baseline="0" noProof="0" smtClean="0">
                <a:ln>
                  <a:noFill/>
                </a:ln>
                <a:solidFill>
                  <a:srgbClr val="00666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6666"/>
              </a:solidFill>
              <a:effectLst/>
              <a:uLnTx/>
              <a:uFillTx/>
              <a:latin typeface="+mn-lt"/>
              <a:ea typeface="+mn-ea"/>
              <a:cs typeface="+mn-cs"/>
            </a:endParaRPr>
          </a:p>
        </p:txBody>
      </p:sp>
      <p:sp>
        <p:nvSpPr>
          <p:cNvPr id="22" name="Footer Placeholder 4"/>
          <p:cNvSpPr>
            <a:spLocks noGrp="1"/>
          </p:cNvSpPr>
          <p:nvPr>
            <p:ph type="ftr" sz="quarter" idx="3"/>
          </p:nvPr>
        </p:nvSpPr>
        <p:spPr>
          <a:xfrm>
            <a:off x="1790700" y="6522720"/>
            <a:ext cx="6096000" cy="335280"/>
          </a:xfrm>
          <a:prstGeom prst="rect">
            <a:avLst/>
          </a:prstGeom>
        </p:spPr>
        <p:txBody>
          <a:bodyPr/>
          <a:lstStyle>
            <a:lvl1pPr algn="ctr">
              <a:defRPr sz="1400">
                <a:solidFill>
                  <a:srgbClr val="006666"/>
                </a:solidFill>
              </a:defRPr>
            </a:lvl1pPr>
          </a:lstStyle>
          <a:p>
            <a:r>
              <a:rPr lang="en-US" dirty="0" smtClean="0"/>
              <a:t>25th IEEE International Parallel &amp; Distributed Processing Symposium</a:t>
            </a:r>
            <a:endParaRPr lang="en-US" dirty="0"/>
          </a:p>
        </p:txBody>
      </p:sp>
      <p:sp>
        <p:nvSpPr>
          <p:cNvPr id="23" name="日付プレースホルダ 24"/>
          <p:cNvSpPr>
            <a:spLocks noGrp="1"/>
          </p:cNvSpPr>
          <p:nvPr>
            <p:ph type="dt" sz="half" idx="2"/>
          </p:nvPr>
        </p:nvSpPr>
        <p:spPr>
          <a:xfrm>
            <a:off x="76200" y="6522720"/>
            <a:ext cx="1447800" cy="335280"/>
          </a:xfrm>
          <a:prstGeom prst="rect">
            <a:avLst/>
          </a:prstGeom>
        </p:spPr>
        <p:txBody>
          <a:bodyPr vert="horz" lIns="91440" tIns="45720" rIns="91440" bIns="45720" rtlCol="0" anchor="ctr"/>
          <a:lstStyle>
            <a:lvl1pPr algn="l">
              <a:defRPr sz="1200">
                <a:solidFill>
                  <a:srgbClr val="006666"/>
                </a:solidFill>
              </a:defRPr>
            </a:lvl1pPr>
          </a:lstStyle>
          <a:p>
            <a:r>
              <a:rPr kumimoji="1" lang="en-US" altLang="ja-JP" dirty="0" smtClean="0"/>
              <a:t>19 May 2011</a:t>
            </a:r>
            <a:endParaRPr kumimoji="1" lang="ja-JP" altLang="en-US"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Text (2)">
    <p:spTree>
      <p:nvGrpSpPr>
        <p:cNvPr id="1" name=""/>
        <p:cNvGrpSpPr/>
        <p:nvPr/>
      </p:nvGrpSpPr>
      <p:grpSpPr>
        <a:xfrm>
          <a:off x="0" y="0"/>
          <a:ext cx="0" cy="0"/>
          <a:chOff x="0" y="0"/>
          <a:chExt cx="0" cy="0"/>
        </a:xfrm>
      </p:grpSpPr>
      <p:sp>
        <p:nvSpPr>
          <p:cNvPr id="10" name="Line 6"/>
          <p:cNvSpPr>
            <a:spLocks noChangeShapeType="1"/>
          </p:cNvSpPr>
          <p:nvPr userDrawn="1"/>
        </p:nvSpPr>
        <p:spPr bwMode="auto">
          <a:xfrm>
            <a:off x="76200" y="6477000"/>
            <a:ext cx="8915400" cy="0"/>
          </a:xfrm>
          <a:prstGeom prst="line">
            <a:avLst/>
          </a:prstGeom>
          <a:noFill/>
          <a:ln w="19050">
            <a:solidFill>
              <a:srgbClr val="006666"/>
            </a:solidFill>
            <a:prstDash val="sysDash"/>
            <a:round/>
            <a:headEnd/>
            <a:tailEnd/>
          </a:ln>
          <a:effectLst/>
        </p:spPr>
        <p:txBody>
          <a:bodyPr wrap="none" anchor="ctr"/>
          <a:lstStyle/>
          <a:p>
            <a:endParaRPr lang="en-US"/>
          </a:p>
        </p:txBody>
      </p:sp>
      <p:sp>
        <p:nvSpPr>
          <p:cNvPr id="12" name="Slide Number Placeholder 5"/>
          <p:cNvSpPr txBox="1">
            <a:spLocks/>
          </p:cNvSpPr>
          <p:nvPr userDrawn="1"/>
        </p:nvSpPr>
        <p:spPr>
          <a:xfrm>
            <a:off x="8610600" y="6492240"/>
            <a:ext cx="609600"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937C92-F037-4840-B78B-E9717E5CFA2B}" type="slidenum">
              <a:rPr kumimoji="0" lang="en-US" sz="1800" b="0" i="0" u="none" strike="noStrike" kern="1200" cap="none" spc="0" normalizeH="0" baseline="0" noProof="0" smtClean="0">
                <a:ln>
                  <a:noFill/>
                </a:ln>
                <a:solidFill>
                  <a:srgbClr val="00666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6666"/>
              </a:solidFill>
              <a:effectLst/>
              <a:uLnTx/>
              <a:uFillTx/>
              <a:latin typeface="+mn-lt"/>
              <a:ea typeface="+mn-ea"/>
              <a:cs typeface="+mn-cs"/>
            </a:endParaRPr>
          </a:p>
        </p:txBody>
      </p:sp>
      <p:sp>
        <p:nvSpPr>
          <p:cNvPr id="13" name="Footer Placeholder 4"/>
          <p:cNvSpPr>
            <a:spLocks noGrp="1"/>
          </p:cNvSpPr>
          <p:nvPr>
            <p:ph type="ftr" sz="quarter" idx="3"/>
          </p:nvPr>
        </p:nvSpPr>
        <p:spPr>
          <a:xfrm>
            <a:off x="1752600" y="6522720"/>
            <a:ext cx="6172200" cy="335280"/>
          </a:xfrm>
          <a:prstGeom prst="rect">
            <a:avLst/>
          </a:prstGeom>
        </p:spPr>
        <p:txBody>
          <a:bodyPr/>
          <a:lstStyle>
            <a:lvl1pPr algn="ctr">
              <a:defRPr sz="1400">
                <a:solidFill>
                  <a:srgbClr val="006666"/>
                </a:solidFill>
              </a:defRPr>
            </a:lvl1pPr>
          </a:lstStyle>
          <a:p>
            <a:r>
              <a:rPr lang="en-US" smtClean="0"/>
              <a:t>25th IEEE International Parallel &amp; Distributed Processing Symposium</a:t>
            </a:r>
            <a:endParaRPr lang="en-US" dirty="0"/>
          </a:p>
        </p:txBody>
      </p:sp>
      <p:sp>
        <p:nvSpPr>
          <p:cNvPr id="14" name="日付プレースホルダ 24"/>
          <p:cNvSpPr>
            <a:spLocks noGrp="1"/>
          </p:cNvSpPr>
          <p:nvPr>
            <p:ph type="dt" sz="half" idx="2"/>
          </p:nvPr>
        </p:nvSpPr>
        <p:spPr>
          <a:xfrm>
            <a:off x="76200" y="6522720"/>
            <a:ext cx="1295400" cy="335280"/>
          </a:xfrm>
          <a:prstGeom prst="rect">
            <a:avLst/>
          </a:prstGeom>
        </p:spPr>
        <p:txBody>
          <a:bodyPr vert="horz" lIns="91440" tIns="45720" rIns="91440" bIns="45720" rtlCol="0" anchor="ctr"/>
          <a:lstStyle>
            <a:lvl1pPr algn="l">
              <a:defRPr sz="1200">
                <a:solidFill>
                  <a:srgbClr val="006666"/>
                </a:solidFill>
              </a:defRPr>
            </a:lvl1pPr>
          </a:lstStyle>
          <a:p>
            <a:r>
              <a:rPr kumimoji="1" lang="en-US" altLang="ja-JP" smtClean="0"/>
              <a:t>19 May 2011</a:t>
            </a:r>
            <a:endParaRPr kumimoji="1" lang="ja-JP" altLang="en-US" dirty="0"/>
          </a:p>
        </p:txBody>
      </p:sp>
      <p:sp>
        <p:nvSpPr>
          <p:cNvPr id="15" name="Title 1"/>
          <p:cNvSpPr>
            <a:spLocks noGrp="1"/>
          </p:cNvSpPr>
          <p:nvPr>
            <p:ph type="title"/>
          </p:nvPr>
        </p:nvSpPr>
        <p:spPr>
          <a:xfrm>
            <a:off x="330200" y="0"/>
            <a:ext cx="7670800" cy="990600"/>
          </a:xfrm>
          <a:prstGeom prst="rect">
            <a:avLst/>
          </a:prstGeom>
        </p:spPr>
        <p:txBody>
          <a:bodyPr anchor="ctr" anchorCtr="0"/>
          <a:lstStyle>
            <a:lvl1pPr>
              <a:defRPr>
                <a:solidFill>
                  <a:srgbClr val="006666"/>
                </a:solidFill>
              </a:defRPr>
            </a:lvl1pPr>
          </a:lstStyle>
          <a:p>
            <a:r>
              <a:rPr kumimoji="0" lang="en-US" dirty="0" smtClean="0"/>
              <a:t>Click to edit Master title style</a:t>
            </a:r>
            <a:endParaRPr kumimoji="0" lang="en-US" dirty="0"/>
          </a:p>
        </p:txBody>
      </p:sp>
      <p:sp>
        <p:nvSpPr>
          <p:cNvPr id="17" name="Content Placeholder 7"/>
          <p:cNvSpPr>
            <a:spLocks noGrp="1"/>
          </p:cNvSpPr>
          <p:nvPr>
            <p:ph sz="quarter" idx="1"/>
          </p:nvPr>
        </p:nvSpPr>
        <p:spPr>
          <a:xfrm>
            <a:off x="609600" y="1295400"/>
            <a:ext cx="8077200" cy="5029200"/>
          </a:xfrm>
          <a:prstGeom prst="rect">
            <a:avLst/>
          </a:prstGeom>
        </p:spPr>
        <p:txBody>
          <a:bodyPr/>
          <a:lstStyle>
            <a:lvl1pPr marL="358775" indent="-358775">
              <a:lnSpc>
                <a:spcPct val="100000"/>
              </a:lnSpc>
              <a:buFont typeface="Wingdings" pitchFamily="2" charset="2"/>
              <a:buChar char="p"/>
              <a:defRPr sz="3200"/>
            </a:lvl1pPr>
            <a:lvl2pPr>
              <a:lnSpc>
                <a:spcPct val="100000"/>
              </a:lnSpc>
              <a:defRPr sz="2800"/>
            </a:lvl2pPr>
            <a:lvl3pPr>
              <a:lnSpc>
                <a:spcPct val="100000"/>
              </a:lnSpc>
              <a:defRPr sz="2800"/>
            </a:lvl3pPr>
            <a:lvl4pPr marL="1162050" indent="-293688">
              <a:lnSpc>
                <a:spcPct val="100000"/>
              </a:lnSpc>
              <a:defRPr sz="2400"/>
            </a:lvl4pPr>
            <a:lvl5pPr>
              <a:lnSpc>
                <a:spcPct val="100000"/>
              </a:lnSpc>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Content Placeholder 7"/>
          <p:cNvSpPr txBox="1">
            <a:spLocks/>
          </p:cNvSpPr>
          <p:nvPr/>
        </p:nvSpPr>
        <p:spPr>
          <a:xfrm>
            <a:off x="457200" y="853440"/>
            <a:ext cx="8229600" cy="547116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itle 1"/>
          <p:cNvSpPr txBox="1">
            <a:spLocks/>
          </p:cNvSpPr>
          <p:nvPr/>
        </p:nvSpPr>
        <p:spPr>
          <a:xfrm>
            <a:off x="330200" y="0"/>
            <a:ext cx="82296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18" name="Line 6"/>
          <p:cNvSpPr>
            <a:spLocks noChangeShapeType="1"/>
          </p:cNvSpPr>
          <p:nvPr/>
        </p:nvSpPr>
        <p:spPr bwMode="auto">
          <a:xfrm>
            <a:off x="304800" y="995551"/>
            <a:ext cx="8229600" cy="0"/>
          </a:xfrm>
          <a:prstGeom prst="line">
            <a:avLst/>
          </a:prstGeom>
          <a:noFill/>
          <a:ln w="28575">
            <a:solidFill>
              <a:srgbClr val="006666"/>
            </a:solidFill>
            <a:round/>
            <a:headEnd/>
            <a:tailEnd/>
          </a:ln>
          <a:effectLst/>
        </p:spPr>
        <p:txBody>
          <a:bodyPr wrap="none" anchor="ctr"/>
          <a:lstStyle/>
          <a:p>
            <a:endParaRPr lang="en-US"/>
          </a:p>
        </p:txBody>
      </p:sp>
      <p:sp>
        <p:nvSpPr>
          <p:cNvPr id="24" name="Rectangle 3"/>
          <p:cNvSpPr>
            <a:spLocks noChangeArrowheads="1"/>
          </p:cNvSpPr>
          <p:nvPr/>
        </p:nvSpPr>
        <p:spPr bwMode="auto">
          <a:xfrm>
            <a:off x="0" y="0"/>
            <a:ext cx="323850" cy="990600"/>
          </a:xfrm>
          <a:prstGeom prst="rect">
            <a:avLst/>
          </a:prstGeom>
          <a:solidFill>
            <a:srgbClr val="006666"/>
          </a:solidFill>
          <a:ln w="12700" algn="ctr">
            <a:solidFill>
              <a:schemeClr val="tx1"/>
            </a:solidFill>
            <a:miter lim="800000"/>
            <a:headEnd/>
            <a:tailEnd/>
          </a:ln>
          <a:effectLst/>
        </p:spPr>
        <p:txBody>
          <a:bodyPr wrap="none" anchor="ctr"/>
          <a:lstStyle/>
          <a:p>
            <a:endParaRPr lang="en-US">
              <a:solidFill>
                <a:schemeClr val="bg1"/>
              </a:solidFill>
            </a:endParaRPr>
          </a:p>
        </p:txBody>
      </p:sp>
      <p:grpSp>
        <p:nvGrpSpPr>
          <p:cNvPr id="17" name="Group 16"/>
          <p:cNvGrpSpPr>
            <a:grpSpLocks noChangeAspect="1"/>
          </p:cNvGrpSpPr>
          <p:nvPr/>
        </p:nvGrpSpPr>
        <p:grpSpPr>
          <a:xfrm>
            <a:off x="8011886" y="152400"/>
            <a:ext cx="1132114" cy="609600"/>
            <a:chOff x="-655638" y="3084513"/>
            <a:chExt cx="7323689" cy="2298700"/>
          </a:xfrm>
        </p:grpSpPr>
        <p:pic>
          <p:nvPicPr>
            <p:cNvPr id="19" name="Picture 18" descr="GeorgiaTech-CollegeOfComputing-logo.jpg"/>
            <p:cNvPicPr>
              <a:picLocks noChangeAspect="1"/>
            </p:cNvPicPr>
            <p:nvPr userDrawn="1"/>
          </p:nvPicPr>
          <p:blipFill>
            <a:blip r:embed="rId7" cstate="print"/>
            <a:srcRect r="19907"/>
            <a:stretch>
              <a:fillRect/>
            </a:stretch>
          </p:blipFill>
          <p:spPr>
            <a:xfrm>
              <a:off x="-655638" y="3084513"/>
              <a:ext cx="7323689" cy="2298700"/>
            </a:xfrm>
            <a:prstGeom prst="rect">
              <a:avLst/>
            </a:prstGeom>
            <a:solidFill>
              <a:srgbClr val="FFFFFF"/>
            </a:solidFill>
          </p:spPr>
        </p:pic>
        <p:pic>
          <p:nvPicPr>
            <p:cNvPr id="20" name="Picture 19" descr="GeorgiaTech-CollegeOfComputing-logo.jpg"/>
            <p:cNvPicPr>
              <a:picLocks noChangeAspect="1"/>
            </p:cNvPicPr>
            <p:nvPr userDrawn="1"/>
          </p:nvPicPr>
          <p:blipFill>
            <a:blip r:embed="rId7" cstate="print"/>
            <a:srcRect l="37203" r="19755" b="83593"/>
            <a:stretch>
              <a:fillRect/>
            </a:stretch>
          </p:blipFill>
          <p:spPr>
            <a:xfrm>
              <a:off x="2732328" y="5006066"/>
              <a:ext cx="3935723" cy="377147"/>
            </a:xfrm>
            <a:prstGeom prst="rect">
              <a:avLst/>
            </a:prstGeom>
            <a:solidFill>
              <a:srgbClr val="FFFFFF"/>
            </a:solidFill>
          </p:spPr>
        </p:pic>
      </p:grpSp>
      <p:sp>
        <p:nvSpPr>
          <p:cNvPr id="14" name="Slide Number Placeholder 5"/>
          <p:cNvSpPr txBox="1">
            <a:spLocks/>
          </p:cNvSpPr>
          <p:nvPr/>
        </p:nvSpPr>
        <p:spPr>
          <a:xfrm>
            <a:off x="8610600" y="6492240"/>
            <a:ext cx="609600"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937C92-F037-4840-B78B-E9717E5CFA2B}" type="slidenum">
              <a:rPr kumimoji="0" lang="en-US" sz="1800" b="0" i="0" u="none" strike="noStrike" kern="1200" cap="none" spc="0" normalizeH="0" baseline="0" noProof="0" smtClean="0">
                <a:ln>
                  <a:noFill/>
                </a:ln>
                <a:solidFill>
                  <a:srgbClr val="006666"/>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6666"/>
              </a:solidFill>
              <a:effectLst/>
              <a:uLnTx/>
              <a:uFillTx/>
              <a:latin typeface="+mn-lt"/>
              <a:ea typeface="+mn-ea"/>
              <a:cs typeface="+mn-cs"/>
            </a:endParaRPr>
          </a:p>
        </p:txBody>
      </p:sp>
      <p:sp>
        <p:nvSpPr>
          <p:cNvPr id="21" name="Line 6"/>
          <p:cNvSpPr>
            <a:spLocks noChangeShapeType="1"/>
          </p:cNvSpPr>
          <p:nvPr/>
        </p:nvSpPr>
        <p:spPr bwMode="auto">
          <a:xfrm>
            <a:off x="76200" y="6477000"/>
            <a:ext cx="8915400" cy="0"/>
          </a:xfrm>
          <a:prstGeom prst="line">
            <a:avLst/>
          </a:prstGeom>
          <a:noFill/>
          <a:ln w="19050">
            <a:solidFill>
              <a:srgbClr val="006666"/>
            </a:solidFill>
            <a:prstDash val="sysDash"/>
            <a:round/>
            <a:headEnd/>
            <a:tailEnd/>
          </a:ln>
          <a:effectLst/>
        </p:spPr>
        <p:txBody>
          <a:bodyPr wrap="none" anchor="ctr"/>
          <a:lstStyle/>
          <a:p>
            <a:endParaRPr lang="en-US"/>
          </a:p>
        </p:txBody>
      </p:sp>
      <p:sp>
        <p:nvSpPr>
          <p:cNvPr id="25" name="日付プレースホルダ 24"/>
          <p:cNvSpPr>
            <a:spLocks noGrp="1"/>
          </p:cNvSpPr>
          <p:nvPr>
            <p:ph type="dt" sz="half" idx="2"/>
          </p:nvPr>
        </p:nvSpPr>
        <p:spPr>
          <a:xfrm>
            <a:off x="76200" y="6522720"/>
            <a:ext cx="1295400" cy="335280"/>
          </a:xfrm>
          <a:prstGeom prst="rect">
            <a:avLst/>
          </a:prstGeom>
        </p:spPr>
        <p:txBody>
          <a:bodyPr vert="horz" lIns="91440" tIns="45720" rIns="91440" bIns="45720" rtlCol="0" anchor="ctr"/>
          <a:lstStyle>
            <a:lvl1pPr algn="l">
              <a:defRPr sz="1200">
                <a:solidFill>
                  <a:srgbClr val="006666"/>
                </a:solidFill>
              </a:defRPr>
            </a:lvl1pPr>
          </a:lstStyle>
          <a:p>
            <a:r>
              <a:rPr kumimoji="1" lang="en-US" altLang="ja-JP" dirty="0" smtClean="0"/>
              <a:t>19 May 2011</a:t>
            </a:r>
            <a:endParaRPr kumimoji="1" lang="ja-JP" altLang="en-US" dirty="0"/>
          </a:p>
        </p:txBody>
      </p:sp>
      <p:sp>
        <p:nvSpPr>
          <p:cNvPr id="26" name="Footer Placeholder 4"/>
          <p:cNvSpPr>
            <a:spLocks noGrp="1"/>
          </p:cNvSpPr>
          <p:nvPr>
            <p:ph type="ftr" sz="quarter" idx="3"/>
          </p:nvPr>
        </p:nvSpPr>
        <p:spPr>
          <a:xfrm>
            <a:off x="1752600" y="6522720"/>
            <a:ext cx="6172200" cy="335280"/>
          </a:xfrm>
          <a:prstGeom prst="rect">
            <a:avLst/>
          </a:prstGeom>
        </p:spPr>
        <p:txBody>
          <a:bodyPr/>
          <a:lstStyle>
            <a:lvl1pPr algn="ctr">
              <a:defRPr sz="1400">
                <a:solidFill>
                  <a:srgbClr val="006666"/>
                </a:solidFill>
              </a:defRPr>
            </a:lvl1pPr>
          </a:lstStyle>
          <a:p>
            <a:r>
              <a:rPr lang="en-US" dirty="0" smtClean="0"/>
              <a:t>25th IEEE International Parallel &amp; Distributed Processing Symposium</a:t>
            </a:r>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7" r:id="rId3"/>
    <p:sldLayoutId id="2147483758" r:id="rId4"/>
    <p:sldLayoutId id="2147483763" r:id="rId5"/>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2.wmf"/><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5.emf"/><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9.emf"/><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32.emf"/><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oleObject" Target="file:///F:\opentaps%20related\software%20bottleneck%20documents\my%20write%20up\graphs\Buffering%20effect.vsd\Drawing\~Page-1\Rectangle.30" TargetMode="External"/><Relationship Id="rId3" Type="http://schemas.openxmlformats.org/officeDocument/2006/relationships/slideLayout" Target="../slideLayouts/slideLayout5.xml"/><Relationship Id="rId7" Type="http://schemas.openxmlformats.org/officeDocument/2006/relationships/oleObject" Target="file:///F:\opentaps%20related\software%20bottleneck%20documents\my%20write%20up\graphs\Buffering%20effect.vsd\Drawing\~Page-1\Rectangle.29" TargetMode="Externa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oleObject" Target="file:///F:\opentaps%20related\software%20bottleneck%20documents\my%20write%20up\graphs\Buffering%20effect.vsd\Drawing\~Page-1\Rectangle.45" TargetMode="External"/><Relationship Id="rId5" Type="http://schemas.openxmlformats.org/officeDocument/2006/relationships/image" Target="../media/image39.png"/><Relationship Id="rId10" Type="http://schemas.openxmlformats.org/officeDocument/2006/relationships/oleObject" Target="file:///F:\opentaps%20related\software%20bottleneck%20documents\my%20write%20up\graphs\Buffering%20effect.vsd\Drawing\~Page-1\Rectangle.28" TargetMode="External"/><Relationship Id="rId4" Type="http://schemas.openxmlformats.org/officeDocument/2006/relationships/notesSlide" Target="../notesSlides/notesSlide17.xml"/><Relationship Id="rId9" Type="http://schemas.openxmlformats.org/officeDocument/2006/relationships/oleObject" Target="file:///F:\opentaps%20related\software%20bottleneck%20documents\my%20write%20up\graphs\Buffering%20effect.vsd\Drawing\~Page-1\Rectangle.22" TargetMode="External"/></Relationships>
</file>

<file path=ppt/slides/_rels/slide25.xml.rels><?xml version="1.0" encoding="UTF-8" standalone="yes"?>
<Relationships xmlns="http://schemas.openxmlformats.org/package/2006/relationships"><Relationship Id="rId8" Type="http://schemas.openxmlformats.org/officeDocument/2006/relationships/oleObject" Target="file:///F:\opentaps%20related\software%20bottleneck%20documents\my%20write%20up\graphs\Buffering%20effect.vsd\Drawing\~Page-1\Rectangle.30" TargetMode="External"/><Relationship Id="rId3" Type="http://schemas.openxmlformats.org/officeDocument/2006/relationships/slideLayout" Target="../slideLayouts/slideLayout5.xml"/><Relationship Id="rId7" Type="http://schemas.openxmlformats.org/officeDocument/2006/relationships/oleObject" Target="file:///F:\opentaps%20related\software%20bottleneck%20documents\my%20write%20up\graphs\Buffering%20effect.vsd\Drawing\~Page-1\Rectangle.29" TargetMode="External"/><Relationship Id="rId12" Type="http://schemas.openxmlformats.org/officeDocument/2006/relationships/oleObject" Target="file:///F:\opentaps%20related\software%20bottleneck%20documents\my%20write%20up\graphs\Buffering%20effect.vsd\Drawing\~Page-1\Rectangle.26" TargetMode="External"/><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oleObject" Target="file:///F:\opentaps%20related\software%20bottleneck%20documents\my%20write%20up\graphs\Buffering%20effect.vsd\Drawing\~Page-1\Rectangle.45" TargetMode="External"/><Relationship Id="rId11" Type="http://schemas.openxmlformats.org/officeDocument/2006/relationships/oleObject" Target="file:///F:\opentaps%20related\software%20bottleneck%20documents\my%20write%20up\graphs\Buffering%20effect.vsd\Drawing\~Page-1\Rectangle.16" TargetMode="External"/><Relationship Id="rId5" Type="http://schemas.openxmlformats.org/officeDocument/2006/relationships/image" Target="../media/image39.png"/><Relationship Id="rId10" Type="http://schemas.openxmlformats.org/officeDocument/2006/relationships/oleObject" Target="file:///F:\opentaps%20related\software%20bottleneck%20documents\my%20write%20up\graphs\Buffering%20effect.vsd\Drawing\~Page-1\Rectangle.28" TargetMode="External"/><Relationship Id="rId4" Type="http://schemas.openxmlformats.org/officeDocument/2006/relationships/notesSlide" Target="../notesSlides/notesSlide18.xml"/><Relationship Id="rId9" Type="http://schemas.openxmlformats.org/officeDocument/2006/relationships/oleObject" Target="file:///F:\opentaps%20related\software%20bottleneck%20documents\my%20write%20up\graphs\Buffering%20effect.vsd\Drawing\~Page-1\Rectangle.22"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43.emf"/><Relationship Id="rId4" Type="http://schemas.openxmlformats.org/officeDocument/2006/relationships/image" Target="../media/image42.em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oleObject" Target="Drawing7/Drawing/~Page-1/Rectangle.123" TargetMode="External"/><Relationship Id="rId4" Type="http://schemas.openxmlformats.org/officeDocument/2006/relationships/notesSlide" Target="../notesSlides/notesSlide2.xml"/><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4.png"/><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23.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oleObject" Target="file:///F:\opentaps%20related\software%20bottleneck%20documents\my%20write%20up\graphs\topology.vsd\Drawing\~Page-1\Rectangle.207" TargetMode="External"/><Relationship Id="rId5" Type="http://schemas.openxmlformats.org/officeDocument/2006/relationships/image" Target="../media/image8.png"/><Relationship Id="rId10" Type="http://schemas.openxmlformats.org/officeDocument/2006/relationships/oleObject" Target="file:///F:\opentaps%20related\software%20bottleneck%20documents\my%20write%20up\graphs\topology.vsd\Drawing\~Page-1\Rectangle.206" TargetMode="External"/><Relationship Id="rId4" Type="http://schemas.openxmlformats.org/officeDocument/2006/relationships/notesSlide" Target="../notesSlides/notesSlide3.xml"/><Relationship Id="rId9" Type="http://schemas.openxmlformats.org/officeDocument/2006/relationships/oleObject" Target="Drawing7/Drawing/~Page-1/Rectangle.12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www.slashdot.org/"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914400"/>
            <a:ext cx="8915400" cy="1444625"/>
          </a:xfrm>
        </p:spPr>
        <p:txBody>
          <a:bodyPr>
            <a:noAutofit/>
          </a:bodyPr>
          <a:lstStyle/>
          <a:p>
            <a:pPr algn="ctr"/>
            <a:r>
              <a:rPr lang="en-US" sz="3600" dirty="0" smtClean="0"/>
              <a:t>The Impact of Soft Resource Allocation on n-tier Application Scalability</a:t>
            </a:r>
            <a:endParaRPr lang="en-US" sz="3600" dirty="0"/>
          </a:p>
        </p:txBody>
      </p:sp>
      <p:sp>
        <p:nvSpPr>
          <p:cNvPr id="3" name="Subtitle 2"/>
          <p:cNvSpPr>
            <a:spLocks noGrp="1"/>
          </p:cNvSpPr>
          <p:nvPr>
            <p:ph type="subTitle" idx="1"/>
          </p:nvPr>
        </p:nvSpPr>
        <p:spPr>
          <a:xfrm>
            <a:off x="304800" y="3429000"/>
            <a:ext cx="8839200" cy="1295400"/>
          </a:xfrm>
        </p:spPr>
        <p:txBody>
          <a:bodyPr>
            <a:noAutofit/>
          </a:bodyPr>
          <a:lstStyle/>
          <a:p>
            <a:pPr algn="ctr"/>
            <a:r>
              <a:rPr lang="en-US" sz="2400" b="1" dirty="0" err="1" smtClean="0"/>
              <a:t>Qingyang</a:t>
            </a:r>
            <a:r>
              <a:rPr lang="en-US" sz="2400" b="1" dirty="0" smtClean="0"/>
              <a:t> Wang, </a:t>
            </a:r>
            <a:r>
              <a:rPr lang="en-US" sz="2400" dirty="0" smtClean="0"/>
              <a:t>Simon </a:t>
            </a:r>
            <a:r>
              <a:rPr lang="en-US" sz="2400" dirty="0" err="1" smtClean="0"/>
              <a:t>Malkowski</a:t>
            </a:r>
            <a:r>
              <a:rPr lang="en-US" sz="2400" dirty="0" smtClean="0"/>
              <a:t>, Yasuhiko </a:t>
            </a:r>
            <a:r>
              <a:rPr lang="en-US" sz="2400" dirty="0" err="1" smtClean="0"/>
              <a:t>Kanemasa</a:t>
            </a:r>
            <a:r>
              <a:rPr lang="en-US" sz="2400" dirty="0" smtClean="0"/>
              <a:t>, </a:t>
            </a:r>
            <a:r>
              <a:rPr lang="en-US" sz="2400" dirty="0" err="1" smtClean="0"/>
              <a:t>Deepal</a:t>
            </a:r>
            <a:r>
              <a:rPr lang="en-US" sz="2400" dirty="0" smtClean="0"/>
              <a:t> </a:t>
            </a:r>
            <a:r>
              <a:rPr lang="en-US" sz="2400" dirty="0" err="1" smtClean="0"/>
              <a:t>Jayasinghe</a:t>
            </a:r>
            <a:r>
              <a:rPr lang="en-US" sz="2400" dirty="0" smtClean="0"/>
              <a:t>, </a:t>
            </a:r>
            <a:r>
              <a:rPr lang="en-US" sz="2400" dirty="0" err="1" smtClean="0"/>
              <a:t>Pengcheng</a:t>
            </a:r>
            <a:r>
              <a:rPr lang="en-US" sz="2400" dirty="0" smtClean="0"/>
              <a:t> </a:t>
            </a:r>
            <a:r>
              <a:rPr lang="en-US" sz="2400" dirty="0" err="1" smtClean="0"/>
              <a:t>Xiong</a:t>
            </a:r>
            <a:r>
              <a:rPr lang="en-US" sz="2400" dirty="0" smtClean="0"/>
              <a:t>, </a:t>
            </a:r>
            <a:r>
              <a:rPr lang="en-US" sz="2400" dirty="0" err="1" smtClean="0"/>
              <a:t>Motoyuki</a:t>
            </a:r>
            <a:r>
              <a:rPr lang="en-US" sz="2400" dirty="0" smtClean="0"/>
              <a:t> </a:t>
            </a:r>
            <a:r>
              <a:rPr lang="en-US" sz="2400" dirty="0" err="1" smtClean="0"/>
              <a:t>Kawaba</a:t>
            </a:r>
            <a:r>
              <a:rPr lang="en-US" sz="2400" dirty="0" smtClean="0"/>
              <a:t>, </a:t>
            </a:r>
            <a:r>
              <a:rPr lang="en-US" sz="2400" dirty="0" err="1" smtClean="0"/>
              <a:t>Lilian</a:t>
            </a:r>
            <a:r>
              <a:rPr lang="en-US" sz="2400" dirty="0" smtClean="0"/>
              <a:t> Harada, </a:t>
            </a:r>
            <a:r>
              <a:rPr lang="en-US" sz="2400" dirty="0" err="1" smtClean="0"/>
              <a:t>Calton</a:t>
            </a:r>
            <a:r>
              <a:rPr lang="en-US" sz="2400" dirty="0" smtClean="0"/>
              <a:t> </a:t>
            </a:r>
            <a:r>
              <a:rPr lang="en-US" sz="2400" dirty="0" err="1" smtClean="0"/>
              <a:t>Pu</a:t>
            </a:r>
            <a:endParaRPr lang="en-US" sz="2400" b="1" dirty="0" smtClean="0"/>
          </a:p>
        </p:txBody>
      </p:sp>
      <p:grpSp>
        <p:nvGrpSpPr>
          <p:cNvPr id="5" name="Group 4"/>
          <p:cNvGrpSpPr>
            <a:grpSpLocks noChangeAspect="1"/>
          </p:cNvGrpSpPr>
          <p:nvPr/>
        </p:nvGrpSpPr>
        <p:grpSpPr>
          <a:xfrm>
            <a:off x="2314688" y="5102289"/>
            <a:ext cx="4191000" cy="1402423"/>
            <a:chOff x="-655638" y="3084513"/>
            <a:chExt cx="7323689" cy="2298700"/>
          </a:xfrm>
        </p:grpSpPr>
        <p:pic>
          <p:nvPicPr>
            <p:cNvPr id="6" name="Picture 5" descr="GeorgiaTech-CollegeOfComputing-logo.jpg"/>
            <p:cNvPicPr>
              <a:picLocks noChangeAspect="1"/>
            </p:cNvPicPr>
            <p:nvPr/>
          </p:nvPicPr>
          <p:blipFill>
            <a:blip r:embed="rId3" cstate="print"/>
            <a:srcRect r="19907"/>
            <a:stretch>
              <a:fillRect/>
            </a:stretch>
          </p:blipFill>
          <p:spPr>
            <a:xfrm>
              <a:off x="-655638" y="3084513"/>
              <a:ext cx="7323689" cy="2298700"/>
            </a:xfrm>
            <a:prstGeom prst="rect">
              <a:avLst/>
            </a:prstGeom>
            <a:solidFill>
              <a:srgbClr val="FFFFFF"/>
            </a:solidFill>
          </p:spPr>
        </p:pic>
        <p:pic>
          <p:nvPicPr>
            <p:cNvPr id="7" name="Picture 6" descr="GeorgiaTech-CollegeOfComputing-logo.jpg"/>
            <p:cNvPicPr>
              <a:picLocks noChangeAspect="1"/>
            </p:cNvPicPr>
            <p:nvPr/>
          </p:nvPicPr>
          <p:blipFill>
            <a:blip r:embed="rId3" cstate="print"/>
            <a:srcRect l="37203" r="19755" b="83593"/>
            <a:stretch>
              <a:fillRect/>
            </a:stretch>
          </p:blipFill>
          <p:spPr>
            <a:xfrm>
              <a:off x="2732328" y="5006066"/>
              <a:ext cx="3935723" cy="377147"/>
            </a:xfrm>
            <a:prstGeom prst="rect">
              <a:avLst/>
            </a:prstGeom>
            <a:solidFill>
              <a:srgbClr val="FFFFFF"/>
            </a:solidFill>
          </p:spPr>
        </p:pic>
      </p:grpSp>
      <p:pic>
        <p:nvPicPr>
          <p:cNvPr id="8" name="Picture 7"/>
          <p:cNvPicPr>
            <a:picLocks noChangeAspect="1"/>
          </p:cNvPicPr>
          <p:nvPr/>
        </p:nvPicPr>
        <p:blipFill>
          <a:blip r:embed="rId4" cstate="print"/>
          <a:srcRect/>
          <a:stretch>
            <a:fillRect/>
          </a:stretch>
        </p:blipFill>
        <p:spPr bwMode="auto">
          <a:xfrm>
            <a:off x="228600" y="5114587"/>
            <a:ext cx="1952643" cy="1377826"/>
          </a:xfrm>
          <a:prstGeom prst="rect">
            <a:avLst/>
          </a:prstGeom>
          <a:noFill/>
          <a:ln w="9525">
            <a:noFill/>
            <a:miter lim="800000"/>
            <a:headEnd/>
            <a:tailEnd/>
          </a:ln>
        </p:spPr>
      </p:pic>
      <p:pic>
        <p:nvPicPr>
          <p:cNvPr id="104450" name="Picture 2"/>
          <p:cNvPicPr>
            <a:picLocks noChangeAspect="1" noChangeArrowheads="1"/>
          </p:cNvPicPr>
          <p:nvPr/>
        </p:nvPicPr>
        <p:blipFill>
          <a:blip r:embed="rId5" cstate="print"/>
          <a:srcRect/>
          <a:stretch>
            <a:fillRect/>
          </a:stretch>
        </p:blipFill>
        <p:spPr bwMode="auto">
          <a:xfrm>
            <a:off x="6823823" y="5273434"/>
            <a:ext cx="2120265" cy="1060133"/>
          </a:xfrm>
          <a:prstGeom prst="rect">
            <a:avLst/>
          </a:prstGeom>
          <a:noFill/>
          <a:ln w="9525">
            <a:noFill/>
            <a:miter lim="800000"/>
            <a:headEnd/>
            <a:tailEnd/>
          </a:ln>
        </p:spPr>
      </p:pic>
    </p:spTree>
  </p:cSld>
  <p:clrMapOvr>
    <a:masterClrMapping/>
  </p:clrMapOvr>
  <p:transition advTm="20826">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 11"/>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3" name="日付プレースホルダ 12"/>
          <p:cNvSpPr>
            <a:spLocks noGrp="1"/>
          </p:cNvSpPr>
          <p:nvPr>
            <p:ph type="dt" sz="half" idx="2"/>
          </p:nvPr>
        </p:nvSpPr>
        <p:spPr/>
        <p:txBody>
          <a:bodyPr/>
          <a:lstStyle/>
          <a:p>
            <a:r>
              <a:rPr lang="en-US" altLang="ja-JP" smtClean="0"/>
              <a:t>19 May 2011</a:t>
            </a:r>
            <a:endParaRPr lang="ja-JP" altLang="en-US" dirty="0"/>
          </a:p>
        </p:txBody>
      </p:sp>
      <p:sp>
        <p:nvSpPr>
          <p:cNvPr id="11" name="Title 6"/>
          <p:cNvSpPr>
            <a:spLocks noGrp="1"/>
          </p:cNvSpPr>
          <p:nvPr>
            <p:ph type="title"/>
          </p:nvPr>
        </p:nvSpPr>
        <p:spPr/>
        <p:txBody>
          <a:bodyPr/>
          <a:lstStyle/>
          <a:p>
            <a:r>
              <a:rPr lang="en-US" dirty="0" smtClean="0"/>
              <a:t>Result of M</a:t>
            </a:r>
            <a:r>
              <a:rPr lang="en-US" altLang="ja-JP" dirty="0" smtClean="0"/>
              <a:t>otivational Experiment</a:t>
            </a:r>
            <a:endParaRPr lang="en-US" dirty="0" smtClean="0"/>
          </a:p>
        </p:txBody>
      </p:sp>
      <p:sp>
        <p:nvSpPr>
          <p:cNvPr id="28" name="Content Placeholder 2"/>
          <p:cNvSpPr>
            <a:spLocks noGrp="1"/>
          </p:cNvSpPr>
          <p:nvPr>
            <p:ph sz="quarter" idx="4294967295"/>
          </p:nvPr>
        </p:nvSpPr>
        <p:spPr>
          <a:xfrm>
            <a:off x="0" y="914400"/>
            <a:ext cx="8382000" cy="5181600"/>
          </a:xfrm>
          <a:prstGeom prst="rect">
            <a:avLst/>
          </a:prstGeom>
        </p:spPr>
        <p:txBody>
          <a:bodyPr/>
          <a:lstStyle/>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endParaRPr lang="en-US" dirty="0" smtClean="0"/>
          </a:p>
          <a:p>
            <a:pPr>
              <a:buNone/>
            </a:pPr>
            <a:endParaRPr lang="en-US" sz="2000" dirty="0" smtClean="0"/>
          </a:p>
          <a:p>
            <a:pPr>
              <a:buNone/>
            </a:pPr>
            <a:endParaRPr lang="en-US" sz="2000" dirty="0" smtClean="0"/>
          </a:p>
        </p:txBody>
      </p:sp>
      <p:graphicFrame>
        <p:nvGraphicFramePr>
          <p:cNvPr id="7" name="Chart 6"/>
          <p:cNvGraphicFramePr/>
          <p:nvPr/>
        </p:nvGraphicFramePr>
        <p:xfrm>
          <a:off x="76200" y="1219200"/>
          <a:ext cx="8305856" cy="506256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Arrow Connector 19"/>
          <p:cNvCxnSpPr>
            <a:cxnSpLocks noChangeShapeType="1"/>
          </p:cNvCxnSpPr>
          <p:nvPr/>
        </p:nvCxnSpPr>
        <p:spPr bwMode="auto">
          <a:xfrm>
            <a:off x="2133600" y="3733800"/>
            <a:ext cx="609600" cy="228600"/>
          </a:xfrm>
          <a:prstGeom prst="straightConnector1">
            <a:avLst/>
          </a:prstGeom>
          <a:noFill/>
          <a:ln w="19050" algn="ctr">
            <a:solidFill>
              <a:srgbClr val="FF0000"/>
            </a:solidFill>
            <a:round/>
            <a:headEnd/>
            <a:tailEnd type="arrow" w="med" len="med"/>
          </a:ln>
        </p:spPr>
      </p:cxnSp>
      <p:cxnSp>
        <p:nvCxnSpPr>
          <p:cNvPr id="9" name="Straight Arrow Connector 19"/>
          <p:cNvCxnSpPr>
            <a:cxnSpLocks noChangeShapeType="1"/>
          </p:cNvCxnSpPr>
          <p:nvPr/>
        </p:nvCxnSpPr>
        <p:spPr bwMode="auto">
          <a:xfrm>
            <a:off x="5603558" y="2209800"/>
            <a:ext cx="721042" cy="152400"/>
          </a:xfrm>
          <a:prstGeom prst="straightConnector1">
            <a:avLst/>
          </a:prstGeom>
          <a:noFill/>
          <a:ln w="19050" algn="ctr">
            <a:solidFill>
              <a:srgbClr val="FF0000"/>
            </a:solidFill>
            <a:round/>
            <a:headEnd/>
            <a:tailEnd type="arrow" w="med" len="med"/>
          </a:ln>
        </p:spPr>
      </p:cxnSp>
      <p:sp>
        <p:nvSpPr>
          <p:cNvPr id="16" name="右矢印 15"/>
          <p:cNvSpPr/>
          <p:nvPr/>
        </p:nvSpPr>
        <p:spPr>
          <a:xfrm rot="20000858">
            <a:off x="2500080" y="2460475"/>
            <a:ext cx="2362200" cy="624278"/>
          </a:xfrm>
          <a:prstGeom prst="rightArrow">
            <a:avLst>
              <a:gd name="adj1" fmla="val 50000"/>
              <a:gd name="adj2" fmla="val 89524"/>
            </a:avLst>
          </a:prstGeom>
          <a:solidFill>
            <a:schemeClr val="accent4"/>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2400" dirty="0" smtClean="0">
                <a:solidFill>
                  <a:srgbClr val="FF0000"/>
                </a:solidFill>
              </a:rPr>
              <a:t>Scale out</a:t>
            </a:r>
            <a:endParaRPr kumimoji="1" lang="ja-JP" altLang="en-US" sz="2400" dirty="0">
              <a:solidFill>
                <a:srgbClr val="FF0000"/>
              </a:solidFill>
            </a:endParaRPr>
          </a:p>
        </p:txBody>
      </p:sp>
      <p:sp>
        <p:nvSpPr>
          <p:cNvPr id="17" name="上下矢印 16"/>
          <p:cNvSpPr/>
          <p:nvPr/>
        </p:nvSpPr>
        <p:spPr>
          <a:xfrm>
            <a:off x="8153400" y="2286000"/>
            <a:ext cx="228600" cy="457200"/>
          </a:xfrm>
          <a:prstGeom prst="upDownArrow">
            <a:avLst/>
          </a:prstGeom>
          <a:solidFill>
            <a:srgbClr val="FFCCFF"/>
          </a:solidFill>
          <a:ln>
            <a:solidFill>
              <a:srgbClr val="E94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546" name="Picture 2" descr="C:\Users\kanemasa\AppData\Local\Microsoft\Windows\Temporary Internet Files\Content.IE5\275JFSR1\MC900228112[1].wmf"/>
          <p:cNvPicPr>
            <a:picLocks noChangeAspect="1" noChangeArrowheads="1"/>
          </p:cNvPicPr>
          <p:nvPr/>
        </p:nvPicPr>
        <p:blipFill>
          <a:blip r:embed="rId5" cstate="print"/>
          <a:srcRect/>
          <a:stretch>
            <a:fillRect/>
          </a:stretch>
        </p:blipFill>
        <p:spPr bwMode="auto">
          <a:xfrm>
            <a:off x="8458200" y="2208647"/>
            <a:ext cx="609600" cy="534553"/>
          </a:xfrm>
          <a:prstGeom prst="rect">
            <a:avLst/>
          </a:prstGeom>
          <a:noFill/>
        </p:spPr>
      </p:pic>
    </p:spTree>
    <p:custDataLst>
      <p:tags r:id="rId1"/>
    </p:custDataLst>
  </p:cSld>
  <p:clrMapOvr>
    <a:masterClrMapping/>
  </p:clrMapOvr>
  <p:transition advTm="60312">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Horizontal)">
                                      <p:cBhvr>
                                        <p:cTn id="12" dur="500"/>
                                        <p:tgtEl>
                                          <p:spTgt spid="17"/>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08546"/>
                                        </p:tgtEl>
                                        <p:attrNameLst>
                                          <p:attrName>style.visibility</p:attrName>
                                        </p:attrNameLst>
                                      </p:cBhvr>
                                      <p:to>
                                        <p:strVal val="visible"/>
                                      </p:to>
                                    </p:set>
                                    <p:animEffect transition="in" filter="blinds(horizontal)">
                                      <p:cBhvr>
                                        <p:cTn id="16"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762000" y="4385416"/>
            <a:ext cx="2209800" cy="1219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Hardware configuration 2</a:t>
            </a:r>
            <a:endParaRPr lang="en-US" sz="2200" dirty="0"/>
          </a:p>
        </p:txBody>
      </p:sp>
      <p:sp>
        <p:nvSpPr>
          <p:cNvPr id="45" name="Content Placeholder 1"/>
          <p:cNvSpPr txBox="1">
            <a:spLocks/>
          </p:cNvSpPr>
          <p:nvPr/>
        </p:nvSpPr>
        <p:spPr>
          <a:xfrm>
            <a:off x="457200" y="853440"/>
            <a:ext cx="8458200" cy="5471160"/>
          </a:xfrm>
          <a:prstGeom prst="rect">
            <a:avLst/>
          </a:prstGeom>
        </p:spPr>
        <p:txBody>
          <a:bodyPr/>
          <a:lstStyle/>
          <a:p>
            <a:pPr marL="731520" marR="0" lvl="1" indent="-274320" algn="l" defTabSz="914400" rtl="0" eaLnBrk="1" fontAlgn="auto" latinLnBrk="0" hangingPunct="1">
              <a:lnSpc>
                <a:spcPct val="90000"/>
              </a:lnSpc>
              <a:spcBef>
                <a:spcPts val="1200"/>
              </a:spcBef>
              <a:spcAft>
                <a:spcPts val="0"/>
              </a:spcAft>
              <a:buClr>
                <a:schemeClr val="accent1"/>
              </a:buClr>
              <a:buSzPct val="76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90000"/>
              </a:lnSpc>
              <a:spcBef>
                <a:spcPts val="1200"/>
              </a:spcBef>
              <a:spcAft>
                <a:spcPts val="0"/>
              </a:spcAft>
              <a:buClr>
                <a:schemeClr val="accent1"/>
              </a:buClr>
              <a:buSzPct val="76000"/>
              <a:tabLst/>
              <a:defRPr/>
            </a:pPr>
            <a:endParaRPr lang="en-US" sz="2000" dirty="0" smtClean="0"/>
          </a:p>
          <a:p>
            <a:pPr marL="731520" marR="0" lvl="1" indent="-274320" algn="l" defTabSz="914400" rtl="0" eaLnBrk="1" fontAlgn="auto" latinLnBrk="0" hangingPunct="1">
              <a:lnSpc>
                <a:spcPct val="90000"/>
              </a:lnSpc>
              <a:spcBef>
                <a:spcPts val="1200"/>
              </a:spcBef>
              <a:spcAft>
                <a:spcPts val="0"/>
              </a:spcAft>
              <a:buClr>
                <a:schemeClr val="accent1"/>
              </a:buClr>
              <a:buSzPct val="76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300" b="0" i="0" u="none" strike="noStrike" kern="1200" cap="none" spc="0" normalizeH="0" baseline="0" noProof="0" dirty="0" smtClean="0">
              <a:ln>
                <a:noFill/>
              </a:ln>
              <a:solidFill>
                <a:schemeClr val="tx2"/>
              </a:solidFill>
              <a:effectLst/>
              <a:uLnTx/>
              <a:uFillTx/>
              <a:latin typeface="+mn-lt"/>
              <a:ea typeface="+mn-ea"/>
              <a:cs typeface="+mn-cs"/>
            </a:endParaRPr>
          </a:p>
          <a:p>
            <a:pPr marL="731520" marR="0" lvl="1" indent="-274320" algn="l" defTabSz="914400" rtl="0" eaLnBrk="1" fontAlgn="auto" latinLnBrk="0" hangingPunct="1">
              <a:lnSpc>
                <a:spcPct val="90000"/>
              </a:lnSpc>
              <a:spcBef>
                <a:spcPts val="1200"/>
              </a:spcBef>
              <a:spcAft>
                <a:spcPts val="0"/>
              </a:spcAft>
              <a:buClr>
                <a:schemeClr val="accent1"/>
              </a:buClr>
              <a:buSzPct val="76000"/>
              <a:buFont typeface="Wingdings 3"/>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90000"/>
              </a:lnSpc>
              <a:spcBef>
                <a:spcPts val="1200"/>
              </a:spcBef>
              <a:spcAft>
                <a:spcPts val="0"/>
              </a:spcAft>
              <a:buClr>
                <a:schemeClr val="accent1"/>
              </a:buClr>
              <a:buSzPct val="76000"/>
              <a:buFont typeface="Wingdings 3"/>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90000"/>
              </a:lnSpc>
              <a:spcBef>
                <a:spcPts val="1200"/>
              </a:spcBef>
              <a:spcAft>
                <a:spcPts val="0"/>
              </a:spcAft>
              <a:buClr>
                <a:schemeClr val="accent1"/>
              </a:buClr>
              <a:buSzPct val="76000"/>
              <a:buFont typeface="Wingdings 3"/>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90000"/>
              </a:lnSpc>
              <a:spcBef>
                <a:spcPts val="1200"/>
              </a:spcBef>
              <a:spcAft>
                <a:spcPts val="0"/>
              </a:spcAft>
              <a:buClr>
                <a:schemeClr val="accent1"/>
              </a:buClr>
              <a:buSzPct val="76000"/>
              <a:buFont typeface="Wingdings 3"/>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3"/>
              <a:buNone/>
              <a:tabLst/>
              <a:defRPr/>
            </a:pP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pitchFamily="2" charset="2"/>
              <a:buChar char="v"/>
              <a:tabLst/>
              <a:defRPr/>
            </a:pPr>
            <a:endParaRPr kumimoji="0" lang="en-US" sz="2300" b="0" i="0" u="none" strike="noStrike" kern="1200" cap="none" spc="0" normalizeH="0" baseline="0" noProof="0" dirty="0" smtClean="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ts val="500"/>
              </a:spcBef>
              <a:spcAft>
                <a:spcPts val="0"/>
              </a:spcAft>
              <a:buClr>
                <a:schemeClr val="accent2"/>
              </a:buClr>
              <a:buSzPct val="76000"/>
              <a:buFont typeface="Wingdings" pitchFamily="2" charset="2"/>
              <a:buChar char="v"/>
              <a:tabLst/>
              <a:defRPr/>
            </a:pPr>
            <a:endParaRPr kumimoji="0" lang="en-US" sz="23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フッター プレースホルダ 33"/>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35" name="日付プレースホルダ 34"/>
          <p:cNvSpPr>
            <a:spLocks noGrp="1"/>
          </p:cNvSpPr>
          <p:nvPr>
            <p:ph type="dt" sz="half" idx="2"/>
          </p:nvPr>
        </p:nvSpPr>
        <p:spPr/>
        <p:txBody>
          <a:bodyPr/>
          <a:lstStyle/>
          <a:p>
            <a:r>
              <a:rPr lang="en-US" altLang="ja-JP" smtClean="0"/>
              <a:t>19 May 2011</a:t>
            </a:r>
            <a:endParaRPr lang="ja-JP" altLang="en-US" dirty="0"/>
          </a:p>
        </p:txBody>
      </p:sp>
      <p:sp>
        <p:nvSpPr>
          <p:cNvPr id="42" name="タイトル 41"/>
          <p:cNvSpPr>
            <a:spLocks noGrp="1"/>
          </p:cNvSpPr>
          <p:nvPr>
            <p:ph type="title"/>
          </p:nvPr>
        </p:nvSpPr>
        <p:spPr/>
        <p:txBody>
          <a:bodyPr/>
          <a:lstStyle/>
          <a:p>
            <a:r>
              <a:rPr kumimoji="1" lang="en-US" altLang="ja-JP" dirty="0" smtClean="0"/>
              <a:t>Challenge</a:t>
            </a:r>
            <a:endParaRPr kumimoji="1" lang="ja-JP" altLang="en-US" dirty="0"/>
          </a:p>
        </p:txBody>
      </p:sp>
      <p:sp>
        <p:nvSpPr>
          <p:cNvPr id="40" name="Rectangle 39"/>
          <p:cNvSpPr/>
          <p:nvPr/>
        </p:nvSpPr>
        <p:spPr>
          <a:xfrm>
            <a:off x="838200" y="5638800"/>
            <a:ext cx="1981200" cy="892552"/>
          </a:xfrm>
          <a:prstGeom prst="rect">
            <a:avLst/>
          </a:prstGeom>
        </p:spPr>
        <p:txBody>
          <a:bodyPr wrap="square">
            <a:spAutoFit/>
          </a:bodyPr>
          <a:lstStyle/>
          <a:p>
            <a:pPr algn="ctr"/>
            <a:r>
              <a:rPr lang="en-US" sz="2600" dirty="0" smtClean="0">
                <a:latin typeface="Times New Roman" pitchFamily="18" charset="0"/>
                <a:cs typeface="Times New Roman" pitchFamily="18" charset="0"/>
              </a:rPr>
              <a:t>Hardware configuration</a:t>
            </a:r>
            <a:endParaRPr lang="en-US" sz="2600" dirty="0">
              <a:latin typeface="Times New Roman" pitchFamily="18" charset="0"/>
              <a:cs typeface="Times New Roman" pitchFamily="18" charset="0"/>
            </a:endParaRPr>
          </a:p>
        </p:txBody>
      </p:sp>
      <p:sp>
        <p:nvSpPr>
          <p:cNvPr id="41" name="Rectangle 40"/>
          <p:cNvSpPr/>
          <p:nvPr/>
        </p:nvSpPr>
        <p:spPr>
          <a:xfrm>
            <a:off x="6096000" y="5646003"/>
            <a:ext cx="2209800" cy="892552"/>
          </a:xfrm>
          <a:prstGeom prst="rect">
            <a:avLst/>
          </a:prstGeom>
        </p:spPr>
        <p:txBody>
          <a:bodyPr wrap="square">
            <a:spAutoFit/>
          </a:bodyPr>
          <a:lstStyle/>
          <a:p>
            <a:pPr algn="ctr"/>
            <a:r>
              <a:rPr lang="en-US" sz="2600" dirty="0" smtClean="0">
                <a:latin typeface="Times New Roman" pitchFamily="18" charset="0"/>
                <a:cs typeface="Times New Roman" pitchFamily="18" charset="0"/>
              </a:rPr>
              <a:t>Soft resource allocation</a:t>
            </a:r>
            <a:endParaRPr lang="en-US" sz="2600" dirty="0">
              <a:latin typeface="Times New Roman" pitchFamily="18" charset="0"/>
              <a:cs typeface="Times New Roman" pitchFamily="18" charset="0"/>
            </a:endParaRPr>
          </a:p>
        </p:txBody>
      </p:sp>
      <p:sp>
        <p:nvSpPr>
          <p:cNvPr id="47" name="Rounded Rectangle 46"/>
          <p:cNvSpPr/>
          <p:nvPr/>
        </p:nvSpPr>
        <p:spPr>
          <a:xfrm>
            <a:off x="762000" y="2590800"/>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Hardware configuration </a:t>
            </a:r>
            <a:r>
              <a:rPr lang="en-US" sz="2000" dirty="0" smtClean="0"/>
              <a:t>1</a:t>
            </a:r>
            <a:endParaRPr lang="en-US" sz="2000" dirty="0"/>
          </a:p>
        </p:txBody>
      </p:sp>
      <p:sp>
        <p:nvSpPr>
          <p:cNvPr id="51" name="Rounded Rectangle 50"/>
          <p:cNvSpPr/>
          <p:nvPr/>
        </p:nvSpPr>
        <p:spPr>
          <a:xfrm>
            <a:off x="5791200" y="2614245"/>
            <a:ext cx="3124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3" name="Rectangle 52"/>
          <p:cNvSpPr/>
          <p:nvPr/>
        </p:nvSpPr>
        <p:spPr>
          <a:xfrm>
            <a:off x="5791200" y="2563683"/>
            <a:ext cx="3124200" cy="430887"/>
          </a:xfrm>
          <a:prstGeom prst="rect">
            <a:avLst/>
          </a:prstGeom>
        </p:spPr>
        <p:txBody>
          <a:bodyPr wrap="square">
            <a:spAutoFit/>
          </a:bodyPr>
          <a:lstStyle/>
          <a:p>
            <a:pPr algn="ctr"/>
            <a:r>
              <a:rPr lang="en-US" sz="2200" dirty="0" smtClean="0">
                <a:solidFill>
                  <a:schemeClr val="bg1"/>
                </a:solidFill>
                <a:latin typeface="Times New Roman" pitchFamily="18" charset="0"/>
                <a:cs typeface="Times New Roman" pitchFamily="18" charset="0"/>
              </a:rPr>
              <a:t>Soft resource allocation 1</a:t>
            </a:r>
            <a:endParaRPr lang="en-US" sz="2200" dirty="0">
              <a:solidFill>
                <a:schemeClr val="bg1"/>
              </a:solidFill>
              <a:latin typeface="Times New Roman" pitchFamily="18" charset="0"/>
              <a:cs typeface="Times New Roman" pitchFamily="18" charset="0"/>
            </a:endParaRPr>
          </a:p>
        </p:txBody>
      </p:sp>
      <p:sp>
        <p:nvSpPr>
          <p:cNvPr id="54" name="Rectangle 53"/>
          <p:cNvSpPr/>
          <p:nvPr/>
        </p:nvSpPr>
        <p:spPr>
          <a:xfrm>
            <a:off x="5967045" y="2973159"/>
            <a:ext cx="2743200" cy="707886"/>
          </a:xfrm>
          <a:prstGeom prst="rect">
            <a:avLst/>
          </a:prstGeom>
          <a:solidFill>
            <a:schemeClr val="bg1"/>
          </a:solidFill>
        </p:spPr>
        <p:txBody>
          <a:bodyPr wrap="square">
            <a:spAutoFit/>
          </a:bodyPr>
          <a:lstStyle/>
          <a:p>
            <a:pPr algn="ctr"/>
            <a:r>
              <a:rPr lang="en-US" sz="2000" dirty="0" smtClean="0">
                <a:solidFill>
                  <a:schemeClr val="accent1"/>
                </a:solidFill>
              </a:rPr>
              <a:t>Thread pool,</a:t>
            </a:r>
          </a:p>
          <a:p>
            <a:pPr algn="ctr"/>
            <a:r>
              <a:rPr lang="en-US" sz="2000" dirty="0" smtClean="0">
                <a:solidFill>
                  <a:schemeClr val="accent1"/>
                </a:solidFill>
              </a:rPr>
              <a:t>DB connection pool</a:t>
            </a:r>
            <a:endParaRPr lang="en-US" sz="2000" dirty="0">
              <a:solidFill>
                <a:schemeClr val="accent1"/>
              </a:solidFill>
            </a:endParaRPr>
          </a:p>
        </p:txBody>
      </p:sp>
      <p:grpSp>
        <p:nvGrpSpPr>
          <p:cNvPr id="28" name="グループ化 27"/>
          <p:cNvGrpSpPr/>
          <p:nvPr/>
        </p:nvGrpSpPr>
        <p:grpSpPr>
          <a:xfrm>
            <a:off x="5791200" y="4419600"/>
            <a:ext cx="3124200" cy="1260743"/>
            <a:chOff x="5791200" y="4157246"/>
            <a:chExt cx="2514600" cy="1024354"/>
          </a:xfrm>
        </p:grpSpPr>
        <p:sp>
          <p:nvSpPr>
            <p:cNvPr id="52" name="Rounded Rectangle 51"/>
            <p:cNvSpPr/>
            <p:nvPr/>
          </p:nvSpPr>
          <p:spPr>
            <a:xfrm>
              <a:off x="5791200" y="4191000"/>
              <a:ext cx="2514600" cy="990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5" name="Rectangle 54"/>
            <p:cNvSpPr/>
            <p:nvPr/>
          </p:nvSpPr>
          <p:spPr>
            <a:xfrm>
              <a:off x="5952146" y="4470876"/>
              <a:ext cx="2203685" cy="580571"/>
            </a:xfrm>
            <a:prstGeom prst="rect">
              <a:avLst/>
            </a:prstGeom>
            <a:solidFill>
              <a:schemeClr val="bg1"/>
            </a:solidFill>
          </p:spPr>
          <p:txBody>
            <a:bodyPr wrap="square">
              <a:spAutoFit/>
            </a:bodyPr>
            <a:lstStyle/>
            <a:p>
              <a:pPr algn="ctr"/>
              <a:r>
                <a:rPr lang="en-US" sz="2000" dirty="0" smtClean="0">
                  <a:solidFill>
                    <a:schemeClr val="accent6"/>
                  </a:solidFill>
                </a:rPr>
                <a:t>Thread pool, </a:t>
              </a:r>
            </a:p>
            <a:p>
              <a:pPr algn="ctr"/>
              <a:r>
                <a:rPr lang="en-US" sz="2000" dirty="0" smtClean="0">
                  <a:solidFill>
                    <a:schemeClr val="accent6"/>
                  </a:solidFill>
                </a:rPr>
                <a:t>DB connection pool</a:t>
              </a:r>
              <a:endParaRPr lang="en-US" sz="2000" dirty="0">
                <a:solidFill>
                  <a:schemeClr val="accent6"/>
                </a:solidFill>
              </a:endParaRPr>
            </a:p>
          </p:txBody>
        </p:sp>
        <p:sp>
          <p:nvSpPr>
            <p:cNvPr id="56" name="Rectangle 55"/>
            <p:cNvSpPr/>
            <p:nvPr/>
          </p:nvSpPr>
          <p:spPr>
            <a:xfrm>
              <a:off x="5791200" y="4157246"/>
              <a:ext cx="2514600" cy="350096"/>
            </a:xfrm>
            <a:prstGeom prst="rect">
              <a:avLst/>
            </a:prstGeom>
          </p:spPr>
          <p:txBody>
            <a:bodyPr wrap="square">
              <a:spAutoFit/>
            </a:bodyPr>
            <a:lstStyle/>
            <a:p>
              <a:pPr algn="ctr"/>
              <a:r>
                <a:rPr lang="en-US" sz="2200" dirty="0" smtClean="0">
                  <a:solidFill>
                    <a:schemeClr val="bg1"/>
                  </a:solidFill>
                  <a:latin typeface="Times New Roman" pitchFamily="18" charset="0"/>
                  <a:cs typeface="Times New Roman" pitchFamily="18" charset="0"/>
                </a:rPr>
                <a:t>Soft resource allocation 2</a:t>
              </a:r>
              <a:endParaRPr lang="en-US" sz="2200" dirty="0">
                <a:solidFill>
                  <a:schemeClr val="bg1"/>
                </a:solidFill>
                <a:latin typeface="Times New Roman" pitchFamily="18" charset="0"/>
                <a:cs typeface="Times New Roman" pitchFamily="18" charset="0"/>
              </a:endParaRPr>
            </a:p>
          </p:txBody>
        </p:sp>
      </p:grpSp>
      <p:cxnSp>
        <p:nvCxnSpPr>
          <p:cNvPr id="58" name="Straight Arrow Connector 57"/>
          <p:cNvCxnSpPr>
            <a:stCxn id="47" idx="3"/>
          </p:cNvCxnSpPr>
          <p:nvPr/>
        </p:nvCxnSpPr>
        <p:spPr>
          <a:xfrm>
            <a:off x="2895600" y="3200400"/>
            <a:ext cx="2743200" cy="1588"/>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8" idx="3"/>
          </p:cNvCxnSpPr>
          <p:nvPr/>
        </p:nvCxnSpPr>
        <p:spPr>
          <a:xfrm>
            <a:off x="2971800" y="4995016"/>
            <a:ext cx="2743200" cy="34184"/>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8" idx="3"/>
          </p:cNvCxnSpPr>
          <p:nvPr/>
        </p:nvCxnSpPr>
        <p:spPr>
          <a:xfrm flipV="1">
            <a:off x="2971800" y="3429000"/>
            <a:ext cx="2667000" cy="1566016"/>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505201" y="2438400"/>
            <a:ext cx="1668378" cy="769441"/>
          </a:xfrm>
          <a:prstGeom prst="rect">
            <a:avLst/>
          </a:prstGeom>
        </p:spPr>
        <p:txBody>
          <a:bodyPr wrap="square">
            <a:spAutoFit/>
          </a:bodyPr>
          <a:lstStyle/>
          <a:p>
            <a:pPr algn="ctr"/>
            <a:r>
              <a:rPr lang="en-US" sz="2200" dirty="0" smtClean="0">
                <a:solidFill>
                  <a:srgbClr val="FF3399"/>
                </a:solidFill>
                <a:latin typeface="Times New Roman" pitchFamily="18" charset="0"/>
                <a:cs typeface="Times New Roman" pitchFamily="18" charset="0"/>
              </a:rPr>
              <a:t>Good performance</a:t>
            </a:r>
            <a:endParaRPr lang="en-US" sz="2200" dirty="0">
              <a:solidFill>
                <a:srgbClr val="FF3399"/>
              </a:solidFill>
              <a:latin typeface="Times New Roman" pitchFamily="18" charset="0"/>
              <a:cs typeface="Times New Roman" pitchFamily="18" charset="0"/>
            </a:endParaRPr>
          </a:p>
        </p:txBody>
      </p:sp>
      <p:sp>
        <p:nvSpPr>
          <p:cNvPr id="76" name="Rectangle 75"/>
          <p:cNvSpPr/>
          <p:nvPr/>
        </p:nvSpPr>
        <p:spPr>
          <a:xfrm>
            <a:off x="2971800" y="3483114"/>
            <a:ext cx="1600200" cy="769441"/>
          </a:xfrm>
          <a:prstGeom prst="rect">
            <a:avLst/>
          </a:prstGeom>
        </p:spPr>
        <p:txBody>
          <a:bodyPr wrap="square">
            <a:spAutoFit/>
          </a:bodyPr>
          <a:lstStyle/>
          <a:p>
            <a:pPr algn="ctr"/>
            <a:r>
              <a:rPr lang="en-US" sz="2200" dirty="0" smtClean="0">
                <a:solidFill>
                  <a:srgbClr val="0000FF"/>
                </a:solidFill>
                <a:latin typeface="Times New Roman" pitchFamily="18" charset="0"/>
                <a:cs typeface="Times New Roman" pitchFamily="18" charset="0"/>
              </a:rPr>
              <a:t>Bad performance</a:t>
            </a:r>
            <a:endParaRPr lang="en-US" sz="2200" dirty="0">
              <a:solidFill>
                <a:srgbClr val="0000FF"/>
              </a:solidFill>
              <a:latin typeface="Times New Roman" pitchFamily="18" charset="0"/>
              <a:cs typeface="Times New Roman" pitchFamily="18" charset="0"/>
            </a:endParaRPr>
          </a:p>
        </p:txBody>
      </p:sp>
      <p:sp>
        <p:nvSpPr>
          <p:cNvPr id="25" name="Rectangle 24"/>
          <p:cNvSpPr/>
          <p:nvPr/>
        </p:nvSpPr>
        <p:spPr>
          <a:xfrm>
            <a:off x="3505201" y="5021759"/>
            <a:ext cx="1752600" cy="769441"/>
          </a:xfrm>
          <a:prstGeom prst="rect">
            <a:avLst/>
          </a:prstGeom>
        </p:spPr>
        <p:txBody>
          <a:bodyPr wrap="square">
            <a:spAutoFit/>
          </a:bodyPr>
          <a:lstStyle/>
          <a:p>
            <a:pPr algn="ctr"/>
            <a:r>
              <a:rPr lang="en-US" sz="2200" dirty="0" smtClean="0">
                <a:solidFill>
                  <a:srgbClr val="FF3399"/>
                </a:solidFill>
                <a:latin typeface="Times New Roman" pitchFamily="18" charset="0"/>
                <a:cs typeface="Times New Roman" pitchFamily="18" charset="0"/>
              </a:rPr>
              <a:t>Good performance</a:t>
            </a:r>
            <a:endParaRPr lang="en-US" sz="2200" dirty="0">
              <a:solidFill>
                <a:srgbClr val="FF3399"/>
              </a:solidFill>
              <a:latin typeface="Times New Roman" pitchFamily="18" charset="0"/>
              <a:cs typeface="Times New Roman" pitchFamily="18" charset="0"/>
            </a:endParaRPr>
          </a:p>
        </p:txBody>
      </p:sp>
      <p:sp>
        <p:nvSpPr>
          <p:cNvPr id="26" name="Down Arrow 25"/>
          <p:cNvSpPr/>
          <p:nvPr/>
        </p:nvSpPr>
        <p:spPr>
          <a:xfrm>
            <a:off x="1066800" y="3886200"/>
            <a:ext cx="1600200" cy="457200"/>
          </a:xfrm>
          <a:prstGeom prst="downArrow">
            <a:avLst>
              <a:gd name="adj1" fmla="val 74786"/>
              <a:gd name="adj2" fmla="val 50000"/>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Scale out</a:t>
            </a:r>
            <a:endParaRPr lang="en-US" sz="2000" dirty="0">
              <a:solidFill>
                <a:srgbClr val="FF0000"/>
              </a:solidFill>
            </a:endParaRPr>
          </a:p>
        </p:txBody>
      </p:sp>
      <p:sp>
        <p:nvSpPr>
          <p:cNvPr id="30" name="正方形/長方形 29"/>
          <p:cNvSpPr/>
          <p:nvPr/>
        </p:nvSpPr>
        <p:spPr>
          <a:xfrm>
            <a:off x="381000" y="1066800"/>
            <a:ext cx="8382000" cy="1295400"/>
          </a:xfrm>
          <a:prstGeom prst="rect">
            <a:avLst/>
          </a:prstGeom>
          <a:solidFill>
            <a:srgbClr val="FFCCFF"/>
          </a:solidFill>
          <a:ln>
            <a:solidFill>
              <a:srgbClr val="525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en-US" altLang="ja-JP" sz="3200" dirty="0" smtClean="0">
                <a:solidFill>
                  <a:srgbClr val="FF0000"/>
                </a:solidFill>
              </a:rPr>
              <a:t>How to choose a reasonable soft resource allocation to match the hardware configuration?</a:t>
            </a:r>
            <a:endParaRPr kumimoji="1" lang="ja-JP" altLang="en-US" sz="3200" dirty="0">
              <a:solidFill>
                <a:srgbClr val="FF0000"/>
              </a:solidFill>
            </a:endParaRPr>
          </a:p>
        </p:txBody>
      </p:sp>
    </p:spTree>
    <p:custDataLst>
      <p:tags r:id="rId1"/>
    </p:custDataLst>
  </p:cSld>
  <p:clrMapOvr>
    <a:masterClrMapping/>
  </p:clrMapOvr>
  <p:transition advTm="50061">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linds(horizontal)">
                                      <p:cBhvr>
                                        <p:cTn id="11" dur="500"/>
                                        <p:tgtEl>
                                          <p:spTgt spid="4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left)">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linds(horizontal)">
                                      <p:cBhvr>
                                        <p:cTn id="24" dur="500"/>
                                        <p:tgtEl>
                                          <p:spTgt spid="28"/>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76" grpId="0"/>
      <p:bldP spid="25" grpId="0"/>
      <p:bldP spid="26"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Evaluate two important </a:t>
            </a:r>
            <a:r>
              <a:rPr lang="en-US" b="1" dirty="0" smtClean="0">
                <a:solidFill>
                  <a:srgbClr val="FF0000"/>
                </a:solidFill>
              </a:rPr>
              <a:t>soft resources</a:t>
            </a:r>
          </a:p>
          <a:p>
            <a:pPr marL="1108710" lvl="2" indent="-514350">
              <a:spcBef>
                <a:spcPts val="0"/>
              </a:spcBef>
              <a:buFont typeface="Wingdings" pitchFamily="2" charset="2"/>
              <a:buChar char="§"/>
            </a:pPr>
            <a:r>
              <a:rPr lang="en-US" dirty="0" smtClean="0">
                <a:solidFill>
                  <a:schemeClr val="tx2"/>
                </a:solidFill>
              </a:rPr>
              <a:t>Threads</a:t>
            </a:r>
          </a:p>
          <a:p>
            <a:pPr marL="1108710" lvl="2" indent="-514350">
              <a:spcBef>
                <a:spcPts val="0"/>
              </a:spcBef>
              <a:buFont typeface="Wingdings" pitchFamily="2" charset="2"/>
              <a:buChar char="§"/>
            </a:pPr>
            <a:r>
              <a:rPr lang="en-US" dirty="0" smtClean="0">
                <a:solidFill>
                  <a:schemeClr val="tx2"/>
                </a:solidFill>
              </a:rPr>
              <a:t>Database connections</a:t>
            </a:r>
          </a:p>
          <a:p>
            <a:pPr>
              <a:spcBef>
                <a:spcPts val="1800"/>
              </a:spcBef>
              <a:defRPr/>
            </a:pPr>
            <a:r>
              <a:rPr lang="en-US" dirty="0" smtClean="0">
                <a:solidFill>
                  <a:srgbClr val="0070C0"/>
                </a:solidFill>
              </a:rPr>
              <a:t>Show their performance impact on n-tier applications</a:t>
            </a:r>
          </a:p>
          <a:p>
            <a:pPr marL="1108710" lvl="2" indent="-514350">
              <a:spcBef>
                <a:spcPts val="0"/>
              </a:spcBef>
              <a:buFont typeface="Wingdings" pitchFamily="2" charset="2"/>
              <a:buChar char="§"/>
            </a:pPr>
            <a:r>
              <a:rPr lang="en-US" altLang="ja-JP" dirty="0" smtClean="0">
                <a:solidFill>
                  <a:schemeClr val="tx2"/>
                </a:solidFill>
              </a:rPr>
              <a:t>Over-allocation &amp; under-allocation cases</a:t>
            </a:r>
          </a:p>
          <a:p>
            <a:pPr marL="1108710" lvl="2" indent="-514350">
              <a:spcBef>
                <a:spcPts val="0"/>
              </a:spcBef>
              <a:buFont typeface="Wingdings" pitchFamily="2" charset="2"/>
              <a:buChar char="§"/>
            </a:pPr>
            <a:r>
              <a:rPr lang="en-US" altLang="ja-JP" dirty="0" smtClean="0">
                <a:solidFill>
                  <a:schemeClr val="tx2"/>
                </a:solidFill>
              </a:rPr>
              <a:t>Special case of under-allocation</a:t>
            </a:r>
            <a:endParaRPr lang="en-US" dirty="0" smtClean="0">
              <a:solidFill>
                <a:srgbClr val="0000FF"/>
              </a:solidFill>
            </a:endParaRPr>
          </a:p>
          <a:p>
            <a:pPr>
              <a:spcBef>
                <a:spcPts val="1800"/>
              </a:spcBef>
            </a:pPr>
            <a:r>
              <a:rPr lang="en-US" dirty="0" smtClean="0"/>
              <a:t>Introduce a practical way to choose a reasonable allocation of soft resources</a:t>
            </a:r>
          </a:p>
          <a:p>
            <a:endParaRPr lang="en-US" dirty="0"/>
          </a:p>
        </p:txBody>
      </p:sp>
      <p:sp>
        <p:nvSpPr>
          <p:cNvPr id="19" name="タイトル 18"/>
          <p:cNvSpPr>
            <a:spLocks noGrp="1"/>
          </p:cNvSpPr>
          <p:nvPr>
            <p:ph type="title"/>
          </p:nvPr>
        </p:nvSpPr>
        <p:spPr/>
        <p:txBody>
          <a:bodyPr/>
          <a:lstStyle/>
          <a:p>
            <a:r>
              <a:rPr kumimoji="1" lang="en-US" altLang="ja-JP" dirty="0" smtClean="0"/>
              <a:t>Focus of This Paper</a:t>
            </a:r>
            <a:endParaRPr kumimoji="1" lang="ja-JP" altLang="en-US" dirty="0"/>
          </a:p>
        </p:txBody>
      </p:sp>
      <p:sp>
        <p:nvSpPr>
          <p:cNvPr id="9" name="フッター プレースホルダ 8"/>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0" name="日付プレースホルダ 9"/>
          <p:cNvSpPr>
            <a:spLocks noGrp="1"/>
          </p:cNvSpPr>
          <p:nvPr>
            <p:ph type="dt" sz="half" idx="2"/>
          </p:nvPr>
        </p:nvSpPr>
        <p:spPr/>
        <p:txBody>
          <a:bodyPr/>
          <a:lstStyle/>
          <a:p>
            <a:r>
              <a:rPr lang="en-US" altLang="ja-JP" smtClean="0"/>
              <a:t>19 May 2011</a:t>
            </a:r>
            <a:endParaRPr lang="ja-JP" altLang="en-US" dirty="0"/>
          </a:p>
        </p:txBody>
      </p:sp>
    </p:spTree>
    <p:custDataLst>
      <p:tags r:id="rId1"/>
    </p:custDataLst>
  </p:cSld>
  <p:clrMapOvr>
    <a:masterClrMapping/>
  </p:clrMapOvr>
  <p:transition advTm="25193">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left)">
                                      <p:cBhvr>
                                        <p:cTn id="10" dur="500"/>
                                        <p:tgtEl>
                                          <p:spTgt spid="2">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left)">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wipe(left)">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ッター プレースホルダ 9"/>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1" name="日付プレースホルダ 10"/>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pPr lvl="0"/>
            <a:r>
              <a:rPr lang="en-US" dirty="0" smtClean="0"/>
              <a:t>Outline</a:t>
            </a:r>
            <a:endParaRPr lang="en-US" dirty="0"/>
          </a:p>
        </p:txBody>
      </p:sp>
      <p:sp>
        <p:nvSpPr>
          <p:cNvPr id="9" name="Content Placeholder 2"/>
          <p:cNvSpPr>
            <a:spLocks noGrp="1"/>
          </p:cNvSpPr>
          <p:nvPr>
            <p:ph sz="quarter" idx="1"/>
          </p:nvPr>
        </p:nvSpPr>
        <p:spPr>
          <a:xfrm>
            <a:off x="609600" y="1295400"/>
            <a:ext cx="8534400" cy="5029200"/>
          </a:xfrm>
        </p:spPr>
        <p:txBody>
          <a:bodyPr>
            <a:normAutofit fontScale="77500" lnSpcReduction="20000"/>
          </a:bodyPr>
          <a:lstStyle/>
          <a:p>
            <a:r>
              <a:rPr lang="en-US" sz="3300" dirty="0" smtClean="0"/>
              <a:t>Background &amp; Motivation</a:t>
            </a:r>
          </a:p>
          <a:p>
            <a:pPr lvl="1"/>
            <a:r>
              <a:rPr lang="en-US" sz="2900" dirty="0" smtClean="0"/>
              <a:t>Background</a:t>
            </a:r>
          </a:p>
          <a:p>
            <a:pPr lvl="1"/>
            <a:r>
              <a:rPr lang="en-US" sz="2900" dirty="0" smtClean="0"/>
              <a:t>Motivational experiment</a:t>
            </a:r>
          </a:p>
          <a:p>
            <a:endParaRPr lang="en-US" dirty="0" smtClean="0"/>
          </a:p>
          <a:p>
            <a:r>
              <a:rPr lang="en-US" sz="3300" dirty="0" smtClean="0"/>
              <a:t>Performance Impact of Soft Resource Allocation </a:t>
            </a:r>
          </a:p>
          <a:p>
            <a:pPr lvl="1"/>
            <a:r>
              <a:rPr lang="en-US" dirty="0" smtClean="0"/>
              <a:t>Over-allocation of soft resources</a:t>
            </a:r>
          </a:p>
          <a:p>
            <a:pPr lvl="1"/>
            <a:r>
              <a:rPr lang="en-US" dirty="0" smtClean="0"/>
              <a:t>Under-allocation of soft resources</a:t>
            </a:r>
          </a:p>
          <a:p>
            <a:pPr lvl="1"/>
            <a:r>
              <a:rPr lang="en-US" dirty="0" smtClean="0"/>
              <a:t>Special case of under-allocation </a:t>
            </a:r>
          </a:p>
          <a:p>
            <a:endParaRPr lang="en-US" dirty="0" smtClean="0"/>
          </a:p>
          <a:p>
            <a:r>
              <a:rPr lang="en-US" sz="3300" dirty="0" smtClean="0"/>
              <a:t>Solution</a:t>
            </a:r>
          </a:p>
          <a:p>
            <a:pPr lvl="1"/>
            <a:r>
              <a:rPr lang="en-US" dirty="0" smtClean="0"/>
              <a:t>A practical algorithm for good soft resource allocation</a:t>
            </a:r>
          </a:p>
          <a:p>
            <a:endParaRPr lang="en-US" dirty="0" smtClean="0"/>
          </a:p>
          <a:p>
            <a:r>
              <a:rPr lang="en-US" sz="3300" dirty="0" smtClean="0"/>
              <a:t>Conclusion &amp; Future Works</a:t>
            </a:r>
          </a:p>
          <a:p>
            <a:endParaRPr lang="en-US" dirty="0"/>
          </a:p>
        </p:txBody>
      </p:sp>
      <p:sp>
        <p:nvSpPr>
          <p:cNvPr id="35" name="AutoShape 15"/>
          <p:cNvSpPr>
            <a:spLocks noChangeArrowheads="1"/>
          </p:cNvSpPr>
          <p:nvPr/>
        </p:nvSpPr>
        <p:spPr bwMode="auto">
          <a:xfrm>
            <a:off x="457200" y="31242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cSld>
  <p:clrMapOvr>
    <a:masterClrMapping/>
  </p:clrMapOvr>
  <p:transition advTm="11107">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cstate="print"/>
          <a:srcRect/>
          <a:stretch>
            <a:fillRect/>
          </a:stretch>
        </p:blipFill>
        <p:spPr bwMode="auto">
          <a:xfrm>
            <a:off x="914400" y="1835221"/>
            <a:ext cx="6781800" cy="3955980"/>
          </a:xfrm>
          <a:prstGeom prst="rect">
            <a:avLst/>
          </a:prstGeom>
          <a:noFill/>
          <a:ln w="9525">
            <a:noFill/>
            <a:miter lim="800000"/>
            <a:headEnd/>
            <a:tailEnd/>
          </a:ln>
        </p:spPr>
      </p:pic>
      <p:sp>
        <p:nvSpPr>
          <p:cNvPr id="15" name="フッター プレースホルダ 14"/>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6" name="日付プレースホルダ 15"/>
          <p:cNvSpPr>
            <a:spLocks noGrp="1"/>
          </p:cNvSpPr>
          <p:nvPr>
            <p:ph type="dt" sz="half" idx="2"/>
          </p:nvPr>
        </p:nvSpPr>
        <p:spPr/>
        <p:txBody>
          <a:bodyPr/>
          <a:lstStyle/>
          <a:p>
            <a:r>
              <a:rPr lang="en-US" altLang="ja-JP" smtClean="0"/>
              <a:t>19 May 2011</a:t>
            </a:r>
            <a:endParaRPr lang="ja-JP" altLang="en-US" dirty="0"/>
          </a:p>
        </p:txBody>
      </p:sp>
      <p:sp>
        <p:nvSpPr>
          <p:cNvPr id="23" name="タイトル 22"/>
          <p:cNvSpPr>
            <a:spLocks noGrp="1"/>
          </p:cNvSpPr>
          <p:nvPr>
            <p:ph type="title"/>
          </p:nvPr>
        </p:nvSpPr>
        <p:spPr>
          <a:xfrm>
            <a:off x="330200" y="0"/>
            <a:ext cx="7670800" cy="990600"/>
          </a:xfrm>
        </p:spPr>
        <p:txBody>
          <a:bodyPr/>
          <a:lstStyle/>
          <a:p>
            <a:r>
              <a:rPr kumimoji="1" lang="en-US" altLang="ja-JP" dirty="0" smtClean="0"/>
              <a:t>Performance Loss due to Soft Resource Over-allocation (1)</a:t>
            </a:r>
            <a:endParaRPr kumimoji="1" lang="ja-JP" altLang="en-US" dirty="0"/>
          </a:p>
        </p:txBody>
      </p:sp>
      <p:sp>
        <p:nvSpPr>
          <p:cNvPr id="6" name="Rectangle 5"/>
          <p:cNvSpPr/>
          <p:nvPr/>
        </p:nvSpPr>
        <p:spPr>
          <a:xfrm>
            <a:off x="762000" y="4800600"/>
            <a:ext cx="7086600" cy="369332"/>
          </a:xfrm>
          <a:prstGeom prst="rect">
            <a:avLst/>
          </a:prstGeom>
        </p:spPr>
        <p:txBody>
          <a:bodyPr wrap="square">
            <a:spAutoFit/>
          </a:bodyPr>
          <a:lstStyle/>
          <a:p>
            <a:pPr>
              <a:buFont typeface="Wingdings" pitchFamily="2" charset="2"/>
              <a:buChar char="q"/>
            </a:pPr>
            <a:endParaRPr lang="en-US" dirty="0" smtClean="0"/>
          </a:p>
        </p:txBody>
      </p:sp>
      <p:sp>
        <p:nvSpPr>
          <p:cNvPr id="8" name="Rectangle 7"/>
          <p:cNvSpPr/>
          <p:nvPr/>
        </p:nvSpPr>
        <p:spPr>
          <a:xfrm>
            <a:off x="1710260" y="1066800"/>
            <a:ext cx="2223686" cy="584775"/>
          </a:xfrm>
          <a:prstGeom prst="rect">
            <a:avLst/>
          </a:prstGeom>
        </p:spPr>
        <p:txBody>
          <a:bodyPr wrap="none">
            <a:spAutoFit/>
          </a:bodyPr>
          <a:lstStyle/>
          <a:p>
            <a:r>
              <a:rPr lang="en-US" sz="3200" dirty="0" smtClean="0"/>
              <a:t>400-200-</a:t>
            </a:r>
            <a:r>
              <a:rPr lang="en-US" sz="3200" dirty="0" smtClean="0">
                <a:solidFill>
                  <a:srgbClr val="FF0000"/>
                </a:solidFill>
              </a:rPr>
              <a:t>6</a:t>
            </a:r>
            <a:endParaRPr lang="en-US" sz="3200" dirty="0">
              <a:solidFill>
                <a:srgbClr val="FF0000"/>
              </a:solidFill>
            </a:endParaRPr>
          </a:p>
        </p:txBody>
      </p:sp>
      <p:cxnSp>
        <p:nvCxnSpPr>
          <p:cNvPr id="9" name="Straight Arrow Connector 8"/>
          <p:cNvCxnSpPr/>
          <p:nvPr/>
        </p:nvCxnSpPr>
        <p:spPr bwMode="auto">
          <a:xfrm>
            <a:off x="3657600" y="1524000"/>
            <a:ext cx="747888" cy="304800"/>
          </a:xfrm>
          <a:prstGeom prst="straightConnector1">
            <a:avLst/>
          </a:prstGeom>
          <a:solidFill>
            <a:srgbClr val="4F81BD"/>
          </a:solidFill>
          <a:ln w="3175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a:off x="2819400" y="1600200"/>
            <a:ext cx="533400" cy="304800"/>
          </a:xfrm>
          <a:prstGeom prst="straightConnector1">
            <a:avLst/>
          </a:prstGeom>
          <a:solidFill>
            <a:srgbClr val="4F81BD"/>
          </a:solidFill>
          <a:ln w="31750" cap="flat" cmpd="sng" algn="ctr">
            <a:solidFill>
              <a:schemeClr val="accent5"/>
            </a:solidFill>
            <a:prstDash val="solid"/>
            <a:round/>
            <a:headEnd type="none" w="med" len="med"/>
            <a:tailEnd type="arrow"/>
          </a:ln>
          <a:effectLst/>
        </p:spPr>
      </p:cxnSp>
      <p:cxnSp>
        <p:nvCxnSpPr>
          <p:cNvPr id="14" name="Straight Arrow Connector 13"/>
          <p:cNvCxnSpPr/>
          <p:nvPr/>
        </p:nvCxnSpPr>
        <p:spPr bwMode="auto">
          <a:xfrm rot="16200000" flipH="1">
            <a:off x="1524794" y="2134394"/>
            <a:ext cx="1218406" cy="151606"/>
          </a:xfrm>
          <a:prstGeom prst="straightConnector1">
            <a:avLst/>
          </a:prstGeom>
          <a:solidFill>
            <a:srgbClr val="4F81BD"/>
          </a:solidFill>
          <a:ln w="31750" cap="flat" cmpd="sng" algn="ctr">
            <a:solidFill>
              <a:schemeClr val="accent5"/>
            </a:solidFill>
            <a:prstDash val="solid"/>
            <a:round/>
            <a:headEnd type="none" w="med" len="med"/>
            <a:tailEnd type="arrow"/>
          </a:ln>
          <a:effectLst/>
        </p:spPr>
      </p:cxnSp>
      <p:sp>
        <p:nvSpPr>
          <p:cNvPr id="11" name="Text Box 9"/>
          <p:cNvSpPr txBox="1">
            <a:spLocks noChangeArrowheads="1"/>
          </p:cNvSpPr>
          <p:nvPr/>
        </p:nvSpPr>
        <p:spPr bwMode="auto">
          <a:xfrm>
            <a:off x="76200" y="5943600"/>
            <a:ext cx="9144000" cy="430887"/>
          </a:xfrm>
          <a:prstGeom prst="rect">
            <a:avLst/>
          </a:prstGeom>
          <a:noFill/>
          <a:ln w="9525">
            <a:noFill/>
            <a:miter lim="800000"/>
            <a:headEnd/>
            <a:tailEnd/>
          </a:ln>
        </p:spPr>
        <p:txBody>
          <a:bodyPr wrap="square">
            <a:spAutoFit/>
          </a:bodyPr>
          <a:lstStyle/>
          <a:p>
            <a:pPr eaLnBrk="0" hangingPunct="0"/>
            <a:r>
              <a:rPr lang="en-US" sz="2200" dirty="0">
                <a:latin typeface="Verdana" pitchFamily="34" charset="0"/>
              </a:rPr>
              <a:t>Sensitivity </a:t>
            </a:r>
            <a:r>
              <a:rPr lang="en-US" sz="2200" dirty="0" smtClean="0">
                <a:latin typeface="Verdana" pitchFamily="34" charset="0"/>
              </a:rPr>
              <a:t>analysis</a:t>
            </a:r>
            <a:r>
              <a:rPr lang="en-US" sz="2200" dirty="0">
                <a:latin typeface="Verdana" pitchFamily="34" charset="0"/>
              </a:rPr>
              <a:t>: change </a:t>
            </a:r>
            <a:r>
              <a:rPr lang="en-US" sz="2200" dirty="0" smtClean="0">
                <a:latin typeface="Verdana" pitchFamily="34" charset="0"/>
              </a:rPr>
              <a:t>DB Connection pool </a:t>
            </a:r>
            <a:r>
              <a:rPr lang="en-US" sz="2200" dirty="0" smtClean="0">
                <a:latin typeface="Gill Sans MT (Body)"/>
              </a:rPr>
              <a:t>size </a:t>
            </a:r>
            <a:r>
              <a:rPr lang="en-US" sz="2200" dirty="0" smtClean="0">
                <a:latin typeface="Verdana" pitchFamily="34" charset="0"/>
              </a:rPr>
              <a:t>in Tomcat</a:t>
            </a:r>
            <a:endParaRPr lang="en-US" sz="2200" dirty="0">
              <a:latin typeface="Verdana" pitchFamily="34" charset="0"/>
            </a:endParaRPr>
          </a:p>
        </p:txBody>
      </p:sp>
    </p:spTree>
  </p:cSld>
  <p:clrMapOvr>
    <a:masterClrMapping/>
  </p:clrMapOvr>
  <p:transition advTm="12933">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over_utilize_cjdbcCPU.eps"/>
          <p:cNvPicPr>
            <a:picLocks noChangeAspect="1"/>
          </p:cNvPicPr>
          <p:nvPr/>
        </p:nvPicPr>
        <p:blipFill>
          <a:blip r:embed="rId4" cstate="print"/>
          <a:stretch>
            <a:fillRect/>
          </a:stretch>
        </p:blipFill>
        <p:spPr>
          <a:xfrm>
            <a:off x="4789437" y="1905000"/>
            <a:ext cx="4354564" cy="3429000"/>
          </a:xfrm>
          <a:prstGeom prst="rect">
            <a:avLst/>
          </a:prstGeom>
        </p:spPr>
      </p:pic>
      <p:pic>
        <p:nvPicPr>
          <p:cNvPr id="33" name="Picture 32" descr="over_utilize_Goodput.eps"/>
          <p:cNvPicPr>
            <a:picLocks noChangeAspect="1"/>
          </p:cNvPicPr>
          <p:nvPr/>
        </p:nvPicPr>
        <p:blipFill>
          <a:blip r:embed="rId5" cstate="print"/>
          <a:stretch>
            <a:fillRect/>
          </a:stretch>
        </p:blipFill>
        <p:spPr>
          <a:xfrm>
            <a:off x="0" y="1962914"/>
            <a:ext cx="4191000" cy="3371086"/>
          </a:xfrm>
          <a:prstGeom prst="rect">
            <a:avLst/>
          </a:prstGeom>
        </p:spPr>
      </p:pic>
      <p:sp>
        <p:nvSpPr>
          <p:cNvPr id="35" name="フッター プレースホルダ 34"/>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36" name="日付プレースホルダ 35"/>
          <p:cNvSpPr>
            <a:spLocks noGrp="1"/>
          </p:cNvSpPr>
          <p:nvPr>
            <p:ph type="dt" sz="half" idx="2"/>
          </p:nvPr>
        </p:nvSpPr>
        <p:spPr/>
        <p:txBody>
          <a:bodyPr/>
          <a:lstStyle/>
          <a:p>
            <a:r>
              <a:rPr kumimoji="1" lang="en-US" altLang="ja-JP" smtClean="0"/>
              <a:t>19 May 2011</a:t>
            </a:r>
            <a:endParaRPr kumimoji="1" lang="ja-JP" altLang="en-US" dirty="0"/>
          </a:p>
        </p:txBody>
      </p:sp>
      <p:sp>
        <p:nvSpPr>
          <p:cNvPr id="16389" name="Oval 7"/>
          <p:cNvSpPr>
            <a:spLocks noChangeArrowheads="1"/>
          </p:cNvSpPr>
          <p:nvPr/>
        </p:nvSpPr>
        <p:spPr bwMode="auto">
          <a:xfrm rot="21440405">
            <a:off x="1752600" y="1905000"/>
            <a:ext cx="381000" cy="1295400"/>
          </a:xfrm>
          <a:prstGeom prst="ellipse">
            <a:avLst/>
          </a:prstGeom>
          <a:noFill/>
          <a:ln w="25400" algn="ctr">
            <a:solidFill>
              <a:srgbClr val="0070C0"/>
            </a:solidFill>
            <a:round/>
            <a:headEnd/>
            <a:tailEnd/>
          </a:ln>
        </p:spPr>
        <p:txBody>
          <a:bodyPr/>
          <a:lstStyle/>
          <a:p>
            <a:pPr eaLnBrk="0" hangingPunct="0"/>
            <a:endParaRPr lang="en-US">
              <a:solidFill>
                <a:srgbClr val="0070C0"/>
              </a:solidFill>
            </a:endParaRPr>
          </a:p>
        </p:txBody>
      </p:sp>
      <p:sp>
        <p:nvSpPr>
          <p:cNvPr id="10" name="TextBox 1"/>
          <p:cNvSpPr txBox="1"/>
          <p:nvPr/>
        </p:nvSpPr>
        <p:spPr>
          <a:xfrm>
            <a:off x="3429000" y="3352800"/>
            <a:ext cx="6096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solidFill>
                  <a:srgbClr val="0070C0"/>
                </a:solidFill>
              </a:rPr>
              <a:t>50</a:t>
            </a:r>
            <a:endParaRPr lang="en-US" sz="2200" dirty="0">
              <a:solidFill>
                <a:srgbClr val="0070C0"/>
              </a:solidFill>
            </a:endParaRPr>
          </a:p>
        </p:txBody>
      </p:sp>
      <p:sp>
        <p:nvSpPr>
          <p:cNvPr id="12" name="TextBox 1"/>
          <p:cNvSpPr txBox="1"/>
          <p:nvPr/>
        </p:nvSpPr>
        <p:spPr>
          <a:xfrm>
            <a:off x="3505200" y="2429255"/>
            <a:ext cx="228600" cy="237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solidFill>
                  <a:srgbClr val="0070C0"/>
                </a:solidFill>
              </a:rPr>
              <a:t>6</a:t>
            </a:r>
            <a:endParaRPr lang="en-US" sz="2200" dirty="0">
              <a:solidFill>
                <a:srgbClr val="0070C0"/>
              </a:solidFill>
            </a:endParaRPr>
          </a:p>
        </p:txBody>
      </p:sp>
      <p:sp>
        <p:nvSpPr>
          <p:cNvPr id="14" name="TextBox 1"/>
          <p:cNvSpPr txBox="1"/>
          <p:nvPr/>
        </p:nvSpPr>
        <p:spPr>
          <a:xfrm>
            <a:off x="3352800" y="3886200"/>
            <a:ext cx="685800" cy="390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solidFill>
                  <a:srgbClr val="0070C0"/>
                </a:solidFill>
              </a:rPr>
              <a:t>100</a:t>
            </a:r>
            <a:endParaRPr lang="en-US" sz="2200" dirty="0">
              <a:solidFill>
                <a:srgbClr val="0070C0"/>
              </a:solidFill>
            </a:endParaRPr>
          </a:p>
        </p:txBody>
      </p:sp>
      <p:sp>
        <p:nvSpPr>
          <p:cNvPr id="15" name="TextBox 1"/>
          <p:cNvSpPr txBox="1"/>
          <p:nvPr/>
        </p:nvSpPr>
        <p:spPr>
          <a:xfrm>
            <a:off x="3276600" y="4495800"/>
            <a:ext cx="755496" cy="390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solidFill>
                  <a:srgbClr val="0070C0"/>
                </a:solidFill>
              </a:rPr>
              <a:t>200</a:t>
            </a:r>
            <a:endParaRPr lang="en-US" sz="2200" dirty="0">
              <a:solidFill>
                <a:srgbClr val="0070C0"/>
              </a:solidFill>
            </a:endParaRPr>
          </a:p>
        </p:txBody>
      </p:sp>
      <p:sp>
        <p:nvSpPr>
          <p:cNvPr id="20" name="TextBox 1"/>
          <p:cNvSpPr txBox="1">
            <a:spLocks noChangeArrowheads="1"/>
          </p:cNvSpPr>
          <p:nvPr/>
        </p:nvSpPr>
        <p:spPr bwMode="auto">
          <a:xfrm rot="5400000">
            <a:off x="3657600" y="3581400"/>
            <a:ext cx="1752600" cy="685800"/>
          </a:xfrm>
          <a:prstGeom prst="rect">
            <a:avLst/>
          </a:prstGeom>
          <a:noFill/>
          <a:ln w="9525">
            <a:noFill/>
            <a:miter lim="800000"/>
            <a:headEnd/>
            <a:tailEnd/>
          </a:ln>
        </p:spPr>
        <p:txBody>
          <a:bodyPr/>
          <a:lstStyle/>
          <a:p>
            <a:r>
              <a:rPr lang="en-US" sz="2000" dirty="0" smtClean="0">
                <a:solidFill>
                  <a:srgbClr val="FF0000"/>
                </a:solidFill>
              </a:rPr>
              <a:t>Performance degradation</a:t>
            </a:r>
            <a:endParaRPr lang="en-US" sz="2000" dirty="0">
              <a:solidFill>
                <a:srgbClr val="FF0000"/>
              </a:solidFill>
            </a:endParaRPr>
          </a:p>
        </p:txBody>
      </p:sp>
      <p:cxnSp>
        <p:nvCxnSpPr>
          <p:cNvPr id="21" name="Straight Arrow Connector 20"/>
          <p:cNvCxnSpPr/>
          <p:nvPr/>
        </p:nvCxnSpPr>
        <p:spPr>
          <a:xfrm rot="5400000">
            <a:off x="3239294" y="3771900"/>
            <a:ext cx="1905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1"/>
          <p:cNvSpPr txBox="1">
            <a:spLocks noChangeArrowheads="1"/>
          </p:cNvSpPr>
          <p:nvPr/>
        </p:nvSpPr>
        <p:spPr bwMode="auto">
          <a:xfrm>
            <a:off x="990600" y="1524000"/>
            <a:ext cx="3276600" cy="381000"/>
          </a:xfrm>
          <a:prstGeom prst="rect">
            <a:avLst/>
          </a:prstGeom>
          <a:noFill/>
          <a:ln w="9525">
            <a:noFill/>
            <a:miter lim="800000"/>
            <a:headEnd/>
            <a:tailEnd/>
          </a:ln>
        </p:spPr>
        <p:txBody>
          <a:bodyPr/>
          <a:lstStyle/>
          <a:p>
            <a:r>
              <a:rPr lang="en-US" sz="2400" b="1" dirty="0" err="1" smtClean="0"/>
              <a:t>Goodput</a:t>
            </a:r>
            <a:r>
              <a:rPr lang="en-US" sz="2400" b="1" dirty="0" smtClean="0"/>
              <a:t>  1/4/1/4</a:t>
            </a:r>
            <a:endParaRPr lang="en-US" sz="2400" b="1" dirty="0"/>
          </a:p>
        </p:txBody>
      </p:sp>
      <p:sp>
        <p:nvSpPr>
          <p:cNvPr id="23" name="Oval 7"/>
          <p:cNvSpPr>
            <a:spLocks noChangeArrowheads="1"/>
          </p:cNvSpPr>
          <p:nvPr/>
        </p:nvSpPr>
        <p:spPr bwMode="auto">
          <a:xfrm>
            <a:off x="8534400" y="3657600"/>
            <a:ext cx="381000" cy="1219200"/>
          </a:xfrm>
          <a:prstGeom prst="ellipse">
            <a:avLst/>
          </a:prstGeom>
          <a:noFill/>
          <a:ln w="12700" algn="ctr">
            <a:solidFill>
              <a:srgbClr val="0070C0"/>
            </a:solidFill>
            <a:round/>
            <a:headEnd/>
            <a:tailEnd/>
          </a:ln>
        </p:spPr>
        <p:txBody>
          <a:bodyPr/>
          <a:lstStyle/>
          <a:p>
            <a:pPr eaLnBrk="0" hangingPunct="0"/>
            <a:endParaRPr lang="en-US"/>
          </a:p>
        </p:txBody>
      </p:sp>
      <p:sp>
        <p:nvSpPr>
          <p:cNvPr id="24" name="TextBox 1"/>
          <p:cNvSpPr txBox="1">
            <a:spLocks noChangeArrowheads="1"/>
          </p:cNvSpPr>
          <p:nvPr/>
        </p:nvSpPr>
        <p:spPr bwMode="auto">
          <a:xfrm>
            <a:off x="5257800" y="1524000"/>
            <a:ext cx="4114800" cy="381000"/>
          </a:xfrm>
          <a:prstGeom prst="rect">
            <a:avLst/>
          </a:prstGeom>
          <a:noFill/>
          <a:ln w="9525">
            <a:noFill/>
            <a:miter lim="800000"/>
            <a:headEnd/>
            <a:tailEnd/>
          </a:ln>
        </p:spPr>
        <p:txBody>
          <a:bodyPr/>
          <a:lstStyle/>
          <a:p>
            <a:r>
              <a:rPr lang="en-US" sz="2400" b="1" dirty="0" smtClean="0"/>
              <a:t>CPU utilization in CJDBC</a:t>
            </a:r>
            <a:endParaRPr lang="en-US" sz="2400" b="1" dirty="0"/>
          </a:p>
        </p:txBody>
      </p:sp>
      <p:cxnSp>
        <p:nvCxnSpPr>
          <p:cNvPr id="19" name="Straight Arrow Connector 18"/>
          <p:cNvCxnSpPr/>
          <p:nvPr/>
        </p:nvCxnSpPr>
        <p:spPr>
          <a:xfrm rot="10800000">
            <a:off x="7498080" y="3032760"/>
            <a:ext cx="304800" cy="2286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1"/>
          <p:cNvSpPr txBox="1"/>
          <p:nvPr/>
        </p:nvSpPr>
        <p:spPr>
          <a:xfrm>
            <a:off x="7696200" y="3124200"/>
            <a:ext cx="228600" cy="237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solidFill>
                  <a:srgbClr val="0070C0"/>
                </a:solidFill>
              </a:rPr>
              <a:t>6</a:t>
            </a:r>
            <a:endParaRPr lang="en-US" sz="2200" dirty="0">
              <a:solidFill>
                <a:srgbClr val="0070C0"/>
              </a:solidFill>
            </a:endParaRPr>
          </a:p>
        </p:txBody>
      </p:sp>
      <p:cxnSp>
        <p:nvCxnSpPr>
          <p:cNvPr id="30" name="Straight Arrow Connector 29"/>
          <p:cNvCxnSpPr/>
          <p:nvPr/>
        </p:nvCxnSpPr>
        <p:spPr>
          <a:xfrm rot="16200000" flipH="1">
            <a:off x="6553199" y="2286000"/>
            <a:ext cx="228600" cy="2286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TextBox 1"/>
          <p:cNvSpPr txBox="1"/>
          <p:nvPr/>
        </p:nvSpPr>
        <p:spPr>
          <a:xfrm>
            <a:off x="5943600" y="1981200"/>
            <a:ext cx="761999" cy="237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dirty="0" smtClean="0">
                <a:solidFill>
                  <a:srgbClr val="0070C0"/>
                </a:solidFill>
              </a:rPr>
              <a:t>200</a:t>
            </a:r>
            <a:endParaRPr lang="en-US" sz="2200" dirty="0">
              <a:solidFill>
                <a:srgbClr val="0070C0"/>
              </a:solidFill>
            </a:endParaRPr>
          </a:p>
        </p:txBody>
      </p:sp>
      <p:sp>
        <p:nvSpPr>
          <p:cNvPr id="26" name="Oval 7"/>
          <p:cNvSpPr>
            <a:spLocks noChangeArrowheads="1"/>
          </p:cNvSpPr>
          <p:nvPr/>
        </p:nvSpPr>
        <p:spPr bwMode="auto">
          <a:xfrm>
            <a:off x="-76200" y="2209800"/>
            <a:ext cx="457200" cy="2438400"/>
          </a:xfrm>
          <a:prstGeom prst="ellipse">
            <a:avLst/>
          </a:prstGeom>
          <a:noFill/>
          <a:ln w="25400" algn="ctr">
            <a:solidFill>
              <a:srgbClr val="0070C0"/>
            </a:solidFill>
            <a:round/>
            <a:headEnd/>
            <a:tailEnd/>
          </a:ln>
        </p:spPr>
        <p:txBody>
          <a:bodyPr/>
          <a:lstStyle/>
          <a:p>
            <a:pPr eaLnBrk="0" hangingPunct="0"/>
            <a:endParaRPr lang="en-US"/>
          </a:p>
        </p:txBody>
      </p:sp>
      <p:cxnSp>
        <p:nvCxnSpPr>
          <p:cNvPr id="29" name="Straight Arrow Connector 28"/>
          <p:cNvCxnSpPr/>
          <p:nvPr/>
        </p:nvCxnSpPr>
        <p:spPr>
          <a:xfrm rot="10800000">
            <a:off x="381000" y="3962400"/>
            <a:ext cx="533400" cy="152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1"/>
          <p:cNvSpPr txBox="1">
            <a:spLocks noChangeArrowheads="1"/>
          </p:cNvSpPr>
          <p:nvPr/>
        </p:nvSpPr>
        <p:spPr bwMode="auto">
          <a:xfrm>
            <a:off x="838200" y="3886200"/>
            <a:ext cx="2362200" cy="838200"/>
          </a:xfrm>
          <a:prstGeom prst="rect">
            <a:avLst/>
          </a:prstGeom>
          <a:noFill/>
          <a:ln w="9525">
            <a:noFill/>
            <a:miter lim="800000"/>
            <a:headEnd/>
            <a:tailEnd/>
          </a:ln>
        </p:spPr>
        <p:txBody>
          <a:bodyPr/>
          <a:lstStyle/>
          <a:p>
            <a:r>
              <a:rPr lang="en-US" sz="2000" dirty="0" smtClean="0">
                <a:solidFill>
                  <a:srgbClr val="0070C0"/>
                </a:solidFill>
              </a:rPr>
              <a:t>Throughput with response time boundary</a:t>
            </a:r>
            <a:endParaRPr lang="en-US" sz="2000" dirty="0">
              <a:solidFill>
                <a:srgbClr val="0070C0"/>
              </a:solidFill>
            </a:endParaRPr>
          </a:p>
        </p:txBody>
      </p:sp>
      <p:sp>
        <p:nvSpPr>
          <p:cNvPr id="37" name="タイトル 36"/>
          <p:cNvSpPr>
            <a:spLocks noGrp="1"/>
          </p:cNvSpPr>
          <p:nvPr>
            <p:ph type="title"/>
          </p:nvPr>
        </p:nvSpPr>
        <p:spPr/>
        <p:txBody>
          <a:bodyPr/>
          <a:lstStyle/>
          <a:p>
            <a:r>
              <a:rPr kumimoji="1" lang="en-US" altLang="ja-JP" dirty="0" smtClean="0"/>
              <a:t>Performance Loss due to Soft Resource Over-allocation (2)</a:t>
            </a:r>
            <a:endParaRPr kumimoji="1" lang="ja-JP" altLang="en-US" dirty="0"/>
          </a:p>
        </p:txBody>
      </p:sp>
      <p:sp>
        <p:nvSpPr>
          <p:cNvPr id="27" name="Text Box 9"/>
          <p:cNvSpPr txBox="1">
            <a:spLocks noChangeArrowheads="1"/>
          </p:cNvSpPr>
          <p:nvPr/>
        </p:nvSpPr>
        <p:spPr bwMode="auto">
          <a:xfrm>
            <a:off x="533400" y="5562600"/>
            <a:ext cx="8458200" cy="830997"/>
          </a:xfrm>
          <a:prstGeom prst="rect">
            <a:avLst/>
          </a:prstGeom>
          <a:noFill/>
          <a:ln w="9525">
            <a:noFill/>
            <a:miter lim="800000"/>
            <a:headEnd/>
            <a:tailEnd/>
          </a:ln>
        </p:spPr>
        <p:txBody>
          <a:bodyPr wrap="square">
            <a:spAutoFit/>
          </a:bodyPr>
          <a:lstStyle/>
          <a:p>
            <a:r>
              <a:rPr lang="en-US" sz="2400" dirty="0" smtClean="0">
                <a:solidFill>
                  <a:srgbClr val="0000FF"/>
                </a:solidFill>
                <a:latin typeface="Gill Sans MT (Body)"/>
              </a:rPr>
              <a:t>High allocation of DB connections in Tomcat degrades the system performance</a:t>
            </a:r>
          </a:p>
        </p:txBody>
      </p:sp>
    </p:spTree>
    <p:custDataLst>
      <p:tags r:id="rId1"/>
    </p:custDataLst>
  </p:cSld>
  <p:clrMapOvr>
    <a:masterClrMapping/>
  </p:clrMapOvr>
  <p:transition advTm="104833">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par>
                                <p:cTn id="36" presetID="3" presetClass="entr" presetSubtype="1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linds(horizontal)">
                                      <p:cBhvr>
                                        <p:cTn id="38" dur="500"/>
                                        <p:tgtEl>
                                          <p:spTgt spid="4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par>
                                <p:cTn id="45" presetID="3" presetClass="entr" presetSubtype="1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par>
                                <p:cTn id="48" presetID="3" presetClass="entr" presetSubtype="1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linds(horizontal)">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0" grpId="0"/>
      <p:bldP spid="12" grpId="0"/>
      <p:bldP spid="14" grpId="0"/>
      <p:bldP spid="15" grpId="0"/>
      <p:bldP spid="20" grpId="0"/>
      <p:bldP spid="23" grpId="0" animBg="1"/>
      <p:bldP spid="24" grpId="0"/>
      <p:bldP spid="28" grpId="0"/>
      <p:bldP spid="32"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over_utilize_cjdbcPercentageGC.eps"/>
          <p:cNvPicPr>
            <a:picLocks noChangeAspect="1"/>
          </p:cNvPicPr>
          <p:nvPr/>
        </p:nvPicPr>
        <p:blipFill>
          <a:blip r:embed="rId4" cstate="print"/>
          <a:stretch>
            <a:fillRect/>
          </a:stretch>
        </p:blipFill>
        <p:spPr>
          <a:xfrm>
            <a:off x="808315" y="1371600"/>
            <a:ext cx="5135285" cy="4129721"/>
          </a:xfrm>
          <a:prstGeom prst="rect">
            <a:avLst/>
          </a:prstGeom>
        </p:spPr>
      </p:pic>
      <p:sp>
        <p:nvSpPr>
          <p:cNvPr id="19" name="フッター プレースホルダ 18"/>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20" name="日付プレースホルダ 19"/>
          <p:cNvSpPr>
            <a:spLocks noGrp="1"/>
          </p:cNvSpPr>
          <p:nvPr>
            <p:ph type="dt" sz="half" idx="2"/>
          </p:nvPr>
        </p:nvSpPr>
        <p:spPr/>
        <p:txBody>
          <a:bodyPr/>
          <a:lstStyle/>
          <a:p>
            <a:r>
              <a:rPr kumimoji="1" lang="en-US" altLang="ja-JP" smtClean="0"/>
              <a:t>19 May 2011</a:t>
            </a:r>
            <a:endParaRPr kumimoji="1" lang="ja-JP" altLang="en-US" dirty="0"/>
          </a:p>
        </p:txBody>
      </p:sp>
      <p:sp>
        <p:nvSpPr>
          <p:cNvPr id="23" name="タイトル 22"/>
          <p:cNvSpPr>
            <a:spLocks noGrp="1"/>
          </p:cNvSpPr>
          <p:nvPr>
            <p:ph type="title"/>
          </p:nvPr>
        </p:nvSpPr>
        <p:spPr/>
        <p:txBody>
          <a:bodyPr/>
          <a:lstStyle/>
          <a:p>
            <a:r>
              <a:rPr kumimoji="1" lang="en-US" altLang="ja-JP" dirty="0" smtClean="0"/>
              <a:t>JVM Garbage Collection Costs</a:t>
            </a:r>
            <a:endParaRPr kumimoji="1" lang="ja-JP" altLang="en-US" dirty="0"/>
          </a:p>
        </p:txBody>
      </p:sp>
      <p:sp>
        <p:nvSpPr>
          <p:cNvPr id="19460" name="Text Box 9"/>
          <p:cNvSpPr txBox="1">
            <a:spLocks noChangeArrowheads="1"/>
          </p:cNvSpPr>
          <p:nvPr/>
        </p:nvSpPr>
        <p:spPr bwMode="auto">
          <a:xfrm>
            <a:off x="838200" y="5486400"/>
            <a:ext cx="7467600" cy="1015663"/>
          </a:xfrm>
          <a:prstGeom prst="rect">
            <a:avLst/>
          </a:prstGeom>
          <a:solidFill>
            <a:srgbClr val="FFC1FF"/>
          </a:solidFill>
        </p:spPr>
        <p:txBody>
          <a:bodyPr wrap="square" rtlCol="0">
            <a:spAutoFit/>
          </a:bodyPr>
          <a:lstStyle/>
          <a:p>
            <a:pPr algn="just"/>
            <a:r>
              <a:rPr lang="en-US" sz="3000" dirty="0" smtClean="0">
                <a:solidFill>
                  <a:srgbClr val="FF0000"/>
                </a:solidFill>
              </a:rPr>
              <a:t>Over-allocation of soft resources causes waste of critical hardware resources</a:t>
            </a:r>
          </a:p>
        </p:txBody>
      </p:sp>
      <p:sp>
        <p:nvSpPr>
          <p:cNvPr id="19462" name="Oval 5"/>
          <p:cNvSpPr>
            <a:spLocks noChangeArrowheads="1"/>
          </p:cNvSpPr>
          <p:nvPr/>
        </p:nvSpPr>
        <p:spPr bwMode="auto">
          <a:xfrm rot="21340044">
            <a:off x="2699470" y="1506802"/>
            <a:ext cx="425450" cy="1251822"/>
          </a:xfrm>
          <a:prstGeom prst="ellipse">
            <a:avLst/>
          </a:prstGeom>
          <a:noFill/>
          <a:ln w="25400" algn="ctr">
            <a:solidFill>
              <a:srgbClr val="0070C0"/>
            </a:solidFill>
            <a:round/>
            <a:headEnd/>
            <a:tailEnd/>
          </a:ln>
        </p:spPr>
        <p:txBody>
          <a:bodyPr/>
          <a:lstStyle/>
          <a:p>
            <a:pPr eaLnBrk="0" hangingPunct="0"/>
            <a:endParaRPr lang="en-US"/>
          </a:p>
        </p:txBody>
      </p:sp>
      <p:sp>
        <p:nvSpPr>
          <p:cNvPr id="19463" name="TextBox 1"/>
          <p:cNvSpPr txBox="1">
            <a:spLocks noChangeArrowheads="1"/>
          </p:cNvSpPr>
          <p:nvPr/>
        </p:nvSpPr>
        <p:spPr bwMode="auto">
          <a:xfrm>
            <a:off x="4916420" y="1600200"/>
            <a:ext cx="722380" cy="385978"/>
          </a:xfrm>
          <a:prstGeom prst="rect">
            <a:avLst/>
          </a:prstGeom>
          <a:noFill/>
          <a:ln w="9525">
            <a:noFill/>
            <a:miter lim="800000"/>
            <a:headEnd/>
            <a:tailEnd/>
          </a:ln>
        </p:spPr>
        <p:txBody>
          <a:bodyPr/>
          <a:lstStyle/>
          <a:p>
            <a:r>
              <a:rPr lang="en-US" sz="2200" dirty="0" smtClean="0">
                <a:solidFill>
                  <a:srgbClr val="0070C0"/>
                </a:solidFill>
              </a:rPr>
              <a:t>200</a:t>
            </a:r>
            <a:endParaRPr lang="en-US" sz="2200" dirty="0">
              <a:solidFill>
                <a:srgbClr val="0070C0"/>
              </a:solidFill>
            </a:endParaRPr>
          </a:p>
        </p:txBody>
      </p:sp>
      <p:cxnSp>
        <p:nvCxnSpPr>
          <p:cNvPr id="19464" name="Straight Arrow Connector 10"/>
          <p:cNvCxnSpPr>
            <a:cxnSpLocks noChangeShapeType="1"/>
          </p:cNvCxnSpPr>
          <p:nvPr/>
        </p:nvCxnSpPr>
        <p:spPr bwMode="auto">
          <a:xfrm rot="16200000" flipH="1">
            <a:off x="5254962" y="2060239"/>
            <a:ext cx="339782" cy="181706"/>
          </a:xfrm>
          <a:prstGeom prst="straightConnector1">
            <a:avLst/>
          </a:prstGeom>
          <a:noFill/>
          <a:ln w="19050" algn="ctr">
            <a:solidFill>
              <a:srgbClr val="0070C0"/>
            </a:solidFill>
            <a:round/>
            <a:headEnd/>
            <a:tailEnd type="arrow" w="med" len="med"/>
          </a:ln>
        </p:spPr>
      </p:cxnSp>
      <p:sp>
        <p:nvSpPr>
          <p:cNvPr id="11" name="TextBox 1"/>
          <p:cNvSpPr txBox="1">
            <a:spLocks noChangeArrowheads="1"/>
          </p:cNvSpPr>
          <p:nvPr/>
        </p:nvSpPr>
        <p:spPr bwMode="auto">
          <a:xfrm>
            <a:off x="6127750" y="4724400"/>
            <a:ext cx="425450" cy="385978"/>
          </a:xfrm>
          <a:prstGeom prst="rect">
            <a:avLst/>
          </a:prstGeom>
          <a:noFill/>
          <a:ln w="9525">
            <a:noFill/>
            <a:miter lim="800000"/>
            <a:headEnd/>
            <a:tailEnd/>
          </a:ln>
        </p:spPr>
        <p:txBody>
          <a:bodyPr/>
          <a:lstStyle/>
          <a:p>
            <a:r>
              <a:rPr lang="en-US" sz="2200" dirty="0" smtClean="0">
                <a:solidFill>
                  <a:srgbClr val="0070C0"/>
                </a:solidFill>
              </a:rPr>
              <a:t>6</a:t>
            </a:r>
            <a:endParaRPr lang="en-US" sz="2200" dirty="0">
              <a:solidFill>
                <a:srgbClr val="0070C0"/>
              </a:solidFill>
            </a:endParaRPr>
          </a:p>
        </p:txBody>
      </p:sp>
      <p:cxnSp>
        <p:nvCxnSpPr>
          <p:cNvPr id="12" name="Straight Arrow Connector 10"/>
          <p:cNvCxnSpPr>
            <a:cxnSpLocks noChangeShapeType="1"/>
          </p:cNvCxnSpPr>
          <p:nvPr/>
        </p:nvCxnSpPr>
        <p:spPr bwMode="auto">
          <a:xfrm rot="10800000">
            <a:off x="5410200" y="4719427"/>
            <a:ext cx="762000" cy="192984"/>
          </a:xfrm>
          <a:prstGeom prst="straightConnector1">
            <a:avLst/>
          </a:prstGeom>
          <a:noFill/>
          <a:ln w="19050" algn="ctr">
            <a:solidFill>
              <a:srgbClr val="0070C0"/>
            </a:solidFill>
            <a:round/>
            <a:headEnd/>
            <a:tailEnd type="arrow" w="med" len="med"/>
          </a:ln>
        </p:spPr>
      </p:cxnSp>
      <p:cxnSp>
        <p:nvCxnSpPr>
          <p:cNvPr id="15" name="Straight Connector 14"/>
          <p:cNvCxnSpPr/>
          <p:nvPr/>
        </p:nvCxnSpPr>
        <p:spPr>
          <a:xfrm>
            <a:off x="5562601" y="2286000"/>
            <a:ext cx="1205441"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1" y="4571870"/>
            <a:ext cx="1418166" cy="13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6095574" y="4342974"/>
            <a:ext cx="457200" cy="85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1"/>
          <p:cNvSpPr txBox="1">
            <a:spLocks noChangeArrowheads="1"/>
          </p:cNvSpPr>
          <p:nvPr/>
        </p:nvSpPr>
        <p:spPr bwMode="auto">
          <a:xfrm>
            <a:off x="5943600" y="2895600"/>
            <a:ext cx="2895600" cy="1143000"/>
          </a:xfrm>
          <a:prstGeom prst="rect">
            <a:avLst/>
          </a:prstGeom>
          <a:noFill/>
          <a:ln w="9525">
            <a:noFill/>
            <a:miter lim="800000"/>
            <a:headEnd/>
            <a:tailEnd/>
          </a:ln>
        </p:spPr>
        <p:txBody>
          <a:bodyPr/>
          <a:lstStyle/>
          <a:p>
            <a:r>
              <a:rPr lang="en-US" sz="2400" dirty="0" smtClean="0">
                <a:solidFill>
                  <a:srgbClr val="0070C0"/>
                </a:solidFill>
              </a:rPr>
              <a:t>8% more time used for GC over experimental time</a:t>
            </a:r>
            <a:endParaRPr lang="en-US" dirty="0">
              <a:solidFill>
                <a:srgbClr val="0070C0"/>
              </a:solidFill>
            </a:endParaRPr>
          </a:p>
        </p:txBody>
      </p:sp>
      <p:sp>
        <p:nvSpPr>
          <p:cNvPr id="30" name="TextBox 1"/>
          <p:cNvSpPr txBox="1">
            <a:spLocks noChangeArrowheads="1"/>
          </p:cNvSpPr>
          <p:nvPr/>
        </p:nvSpPr>
        <p:spPr bwMode="auto">
          <a:xfrm>
            <a:off x="1371600" y="1066801"/>
            <a:ext cx="5029200" cy="304800"/>
          </a:xfrm>
          <a:prstGeom prst="rect">
            <a:avLst/>
          </a:prstGeom>
          <a:noFill/>
          <a:ln w="9525">
            <a:noFill/>
            <a:miter lim="800000"/>
            <a:headEnd/>
            <a:tailEnd/>
          </a:ln>
        </p:spPr>
        <p:txBody>
          <a:bodyPr/>
          <a:lstStyle/>
          <a:p>
            <a:r>
              <a:rPr lang="en-US" sz="2200" b="1" dirty="0" smtClean="0"/>
              <a:t>JVM Garbage Collection in CJDBC </a:t>
            </a:r>
            <a:endParaRPr lang="en-US" sz="2200" b="1" dirty="0"/>
          </a:p>
        </p:txBody>
      </p:sp>
      <p:cxnSp>
        <p:nvCxnSpPr>
          <p:cNvPr id="59" name="Straight Arrow Connector 58"/>
          <p:cNvCxnSpPr/>
          <p:nvPr/>
        </p:nvCxnSpPr>
        <p:spPr>
          <a:xfrm rot="16200000" flipV="1">
            <a:off x="6018553" y="2590404"/>
            <a:ext cx="609600" cy="79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18796">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1+#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460">
                                            <p:bg/>
                                          </p:spTgt>
                                        </p:tgtEl>
                                        <p:attrNameLst>
                                          <p:attrName>style.visibility</p:attrName>
                                        </p:attrNameLst>
                                      </p:cBhvr>
                                      <p:to>
                                        <p:strVal val="visible"/>
                                      </p:to>
                                    </p:set>
                                    <p:anim calcmode="lin" valueType="num">
                                      <p:cBhvr additive="base">
                                        <p:cTn id="29" dur="500" fill="hold"/>
                                        <p:tgtEl>
                                          <p:spTgt spid="19460">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19460">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460">
                                            <p:txEl>
                                              <p:pRg st="0" end="0"/>
                                            </p:txEl>
                                          </p:spTgt>
                                        </p:tgtEl>
                                        <p:attrNameLst>
                                          <p:attrName>style.visibility</p:attrName>
                                        </p:attrNameLst>
                                      </p:cBhvr>
                                      <p:to>
                                        <p:strVal val="visible"/>
                                      </p:to>
                                    </p:set>
                                    <p:anim calcmode="lin" valueType="num">
                                      <p:cBhvr additive="base">
                                        <p:cTn id="33"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allAtOnce"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ッター プレースホルダ 9"/>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1" name="日付プレースホルダ 10"/>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pPr lvl="0"/>
            <a:r>
              <a:rPr lang="en-US" dirty="0" smtClean="0"/>
              <a:t>Outline</a:t>
            </a:r>
            <a:endParaRPr lang="en-US" dirty="0"/>
          </a:p>
        </p:txBody>
      </p:sp>
      <p:sp>
        <p:nvSpPr>
          <p:cNvPr id="9" name="Content Placeholder 2"/>
          <p:cNvSpPr>
            <a:spLocks noGrp="1"/>
          </p:cNvSpPr>
          <p:nvPr>
            <p:ph sz="quarter" idx="1"/>
          </p:nvPr>
        </p:nvSpPr>
        <p:spPr>
          <a:xfrm>
            <a:off x="609600" y="1295400"/>
            <a:ext cx="8534400" cy="5029200"/>
          </a:xfrm>
        </p:spPr>
        <p:txBody>
          <a:bodyPr>
            <a:normAutofit fontScale="77500" lnSpcReduction="20000"/>
          </a:bodyPr>
          <a:lstStyle/>
          <a:p>
            <a:r>
              <a:rPr lang="en-US" sz="3300" dirty="0" smtClean="0"/>
              <a:t>Background &amp; Motivation</a:t>
            </a:r>
          </a:p>
          <a:p>
            <a:pPr lvl="1"/>
            <a:r>
              <a:rPr lang="en-US" sz="2900" dirty="0" smtClean="0"/>
              <a:t>Background</a:t>
            </a:r>
          </a:p>
          <a:p>
            <a:pPr lvl="1"/>
            <a:r>
              <a:rPr lang="en-US" sz="2900" dirty="0" smtClean="0"/>
              <a:t>Motivational experiment</a:t>
            </a:r>
          </a:p>
          <a:p>
            <a:endParaRPr lang="en-US" dirty="0" smtClean="0"/>
          </a:p>
          <a:p>
            <a:r>
              <a:rPr lang="en-US" sz="3300" dirty="0" smtClean="0"/>
              <a:t>Performance Impact of Soft Resource Allocation </a:t>
            </a:r>
          </a:p>
          <a:p>
            <a:pPr lvl="1"/>
            <a:r>
              <a:rPr lang="en-US" dirty="0" smtClean="0"/>
              <a:t>Over-allocation of soft resources</a:t>
            </a:r>
          </a:p>
          <a:p>
            <a:pPr lvl="1"/>
            <a:r>
              <a:rPr lang="en-US" dirty="0" smtClean="0"/>
              <a:t>Under-allocation of soft resources</a:t>
            </a:r>
          </a:p>
          <a:p>
            <a:pPr lvl="1"/>
            <a:r>
              <a:rPr lang="en-US" dirty="0" smtClean="0"/>
              <a:t>Special case of under-allocation </a:t>
            </a:r>
          </a:p>
          <a:p>
            <a:endParaRPr lang="en-US" dirty="0" smtClean="0"/>
          </a:p>
          <a:p>
            <a:r>
              <a:rPr lang="en-US" sz="3300" dirty="0" smtClean="0"/>
              <a:t>Solution</a:t>
            </a:r>
          </a:p>
          <a:p>
            <a:pPr lvl="1"/>
            <a:r>
              <a:rPr lang="en-US" dirty="0" smtClean="0"/>
              <a:t>A practical algorithm for good soft resource allocation</a:t>
            </a:r>
          </a:p>
          <a:p>
            <a:endParaRPr lang="en-US" dirty="0" smtClean="0"/>
          </a:p>
          <a:p>
            <a:r>
              <a:rPr lang="en-US" sz="3300" dirty="0" smtClean="0"/>
              <a:t>Conclusion &amp; Future Works</a:t>
            </a:r>
          </a:p>
          <a:p>
            <a:endParaRPr lang="en-US" dirty="0"/>
          </a:p>
        </p:txBody>
      </p:sp>
      <p:sp>
        <p:nvSpPr>
          <p:cNvPr id="35" name="AutoShape 15"/>
          <p:cNvSpPr>
            <a:spLocks noChangeArrowheads="1"/>
          </p:cNvSpPr>
          <p:nvPr/>
        </p:nvSpPr>
        <p:spPr bwMode="auto">
          <a:xfrm>
            <a:off x="457200" y="345948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cSld>
  <p:clrMapOvr>
    <a:masterClrMapping/>
  </p:clrMapOvr>
  <p:transition advTm="9922">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p:cNvPicPr>
            <a:picLocks noChangeAspect="1" noChangeArrowheads="1"/>
          </p:cNvPicPr>
          <p:nvPr/>
        </p:nvPicPr>
        <p:blipFill>
          <a:blip r:embed="rId2" cstate="print"/>
          <a:srcRect/>
          <a:stretch>
            <a:fillRect/>
          </a:stretch>
        </p:blipFill>
        <p:spPr bwMode="auto">
          <a:xfrm>
            <a:off x="533400" y="2057400"/>
            <a:ext cx="7915275" cy="3420775"/>
          </a:xfrm>
          <a:prstGeom prst="rect">
            <a:avLst/>
          </a:prstGeom>
          <a:noFill/>
          <a:ln w="9525">
            <a:noFill/>
            <a:miter lim="800000"/>
            <a:headEnd/>
            <a:tailEnd/>
          </a:ln>
        </p:spPr>
      </p:pic>
      <p:sp>
        <p:nvSpPr>
          <p:cNvPr id="14" name="フッター プレースホルダ 13"/>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5" name="日付プレースホルダ 14"/>
          <p:cNvSpPr>
            <a:spLocks noGrp="1"/>
          </p:cNvSpPr>
          <p:nvPr>
            <p:ph type="dt" sz="half" idx="2"/>
          </p:nvPr>
        </p:nvSpPr>
        <p:spPr/>
        <p:txBody>
          <a:bodyPr/>
          <a:lstStyle/>
          <a:p>
            <a:r>
              <a:rPr kumimoji="1" lang="en-US" altLang="ja-JP" smtClean="0"/>
              <a:t>19 May 2011</a:t>
            </a:r>
            <a:endParaRPr kumimoji="1" lang="ja-JP" altLang="en-US" dirty="0"/>
          </a:p>
        </p:txBody>
      </p:sp>
      <p:sp>
        <p:nvSpPr>
          <p:cNvPr id="16" name="タイトル 15"/>
          <p:cNvSpPr>
            <a:spLocks noGrp="1"/>
          </p:cNvSpPr>
          <p:nvPr>
            <p:ph type="title"/>
          </p:nvPr>
        </p:nvSpPr>
        <p:spPr/>
        <p:txBody>
          <a:bodyPr/>
          <a:lstStyle/>
          <a:p>
            <a:r>
              <a:rPr kumimoji="1" lang="en-US" altLang="ja-JP" dirty="0" smtClean="0"/>
              <a:t>Performance Loss due to Soft Resource Under-allocation (1)</a:t>
            </a:r>
            <a:endParaRPr kumimoji="1" lang="ja-JP" altLang="en-US" dirty="0"/>
          </a:p>
        </p:txBody>
      </p:sp>
      <p:sp>
        <p:nvSpPr>
          <p:cNvPr id="9" name="Rectangle 8"/>
          <p:cNvSpPr/>
          <p:nvPr/>
        </p:nvSpPr>
        <p:spPr>
          <a:xfrm>
            <a:off x="1905000" y="990600"/>
            <a:ext cx="2223686" cy="584775"/>
          </a:xfrm>
          <a:prstGeom prst="rect">
            <a:avLst/>
          </a:prstGeom>
        </p:spPr>
        <p:txBody>
          <a:bodyPr wrap="none">
            <a:spAutoFit/>
          </a:bodyPr>
          <a:lstStyle/>
          <a:p>
            <a:r>
              <a:rPr lang="en-US" sz="3200" dirty="0" smtClean="0"/>
              <a:t>400-</a:t>
            </a:r>
            <a:r>
              <a:rPr lang="en-US" sz="3200" dirty="0" smtClean="0">
                <a:solidFill>
                  <a:srgbClr val="FF0000"/>
                </a:solidFill>
              </a:rPr>
              <a:t>6</a:t>
            </a:r>
            <a:r>
              <a:rPr lang="en-US" sz="3200" dirty="0" smtClean="0"/>
              <a:t>-200</a:t>
            </a:r>
            <a:endParaRPr lang="en-US" sz="3200" dirty="0"/>
          </a:p>
        </p:txBody>
      </p:sp>
      <p:cxnSp>
        <p:nvCxnSpPr>
          <p:cNvPr id="10" name="Straight Arrow Connector 9"/>
          <p:cNvCxnSpPr/>
          <p:nvPr/>
        </p:nvCxnSpPr>
        <p:spPr bwMode="auto">
          <a:xfrm rot="16200000" flipH="1">
            <a:off x="2819400" y="1524000"/>
            <a:ext cx="609600" cy="457200"/>
          </a:xfrm>
          <a:prstGeom prst="straightConnector1">
            <a:avLst/>
          </a:prstGeom>
          <a:solidFill>
            <a:srgbClr val="4F81BD"/>
          </a:solidFill>
          <a:ln w="3175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3581400" y="1371600"/>
            <a:ext cx="990600" cy="685800"/>
          </a:xfrm>
          <a:prstGeom prst="straightConnector1">
            <a:avLst/>
          </a:prstGeom>
          <a:solidFill>
            <a:srgbClr val="4F81BD"/>
          </a:solidFill>
          <a:ln w="31750" cap="flat" cmpd="sng" algn="ctr">
            <a:solidFill>
              <a:schemeClr val="accent5"/>
            </a:solidFill>
            <a:prstDash val="solid"/>
            <a:round/>
            <a:headEnd type="none" w="med" len="med"/>
            <a:tailEnd type="arrow"/>
          </a:ln>
          <a:effectLst/>
        </p:spPr>
      </p:cxnSp>
      <p:cxnSp>
        <p:nvCxnSpPr>
          <p:cNvPr id="12" name="Straight Arrow Connector 11"/>
          <p:cNvCxnSpPr/>
          <p:nvPr/>
        </p:nvCxnSpPr>
        <p:spPr bwMode="auto">
          <a:xfrm rot="5400000">
            <a:off x="1562894" y="2095500"/>
            <a:ext cx="1294606" cy="794"/>
          </a:xfrm>
          <a:prstGeom prst="straightConnector1">
            <a:avLst/>
          </a:prstGeom>
          <a:solidFill>
            <a:srgbClr val="4F81BD"/>
          </a:solidFill>
          <a:ln w="31750" cap="flat" cmpd="sng" algn="ctr">
            <a:solidFill>
              <a:schemeClr val="accent5"/>
            </a:solidFill>
            <a:prstDash val="solid"/>
            <a:round/>
            <a:headEnd type="none" w="med" len="med"/>
            <a:tailEnd type="arrow"/>
          </a:ln>
          <a:effectLst/>
        </p:spPr>
      </p:cxnSp>
      <p:sp>
        <p:nvSpPr>
          <p:cNvPr id="13" name="Text Box 9"/>
          <p:cNvSpPr txBox="1">
            <a:spLocks noChangeArrowheads="1"/>
          </p:cNvSpPr>
          <p:nvPr/>
        </p:nvSpPr>
        <p:spPr bwMode="auto">
          <a:xfrm>
            <a:off x="685800" y="5943600"/>
            <a:ext cx="8077200" cy="430887"/>
          </a:xfrm>
          <a:prstGeom prst="rect">
            <a:avLst/>
          </a:prstGeom>
          <a:noFill/>
          <a:ln w="9525">
            <a:noFill/>
            <a:miter lim="800000"/>
            <a:headEnd/>
            <a:tailEnd/>
          </a:ln>
        </p:spPr>
        <p:txBody>
          <a:bodyPr wrap="square">
            <a:spAutoFit/>
          </a:bodyPr>
          <a:lstStyle/>
          <a:p>
            <a:pPr eaLnBrk="0" hangingPunct="0"/>
            <a:r>
              <a:rPr lang="en-US" sz="2200" dirty="0">
                <a:latin typeface="Verdana" pitchFamily="34" charset="0"/>
              </a:rPr>
              <a:t>Sensitivity </a:t>
            </a:r>
            <a:r>
              <a:rPr lang="en-US" sz="2200" dirty="0" smtClean="0">
                <a:latin typeface="Verdana" pitchFamily="34" charset="0"/>
              </a:rPr>
              <a:t>analysis</a:t>
            </a:r>
            <a:r>
              <a:rPr lang="en-US" sz="2200" dirty="0">
                <a:latin typeface="Verdana" pitchFamily="34" charset="0"/>
              </a:rPr>
              <a:t>: change </a:t>
            </a:r>
            <a:r>
              <a:rPr lang="en-US" sz="2200" dirty="0" smtClean="0">
                <a:latin typeface="Verdana" pitchFamily="34" charset="0"/>
              </a:rPr>
              <a:t>thread </a:t>
            </a:r>
            <a:r>
              <a:rPr lang="en-US" sz="2200" dirty="0">
                <a:latin typeface="Verdana" pitchFamily="34" charset="0"/>
              </a:rPr>
              <a:t>pool </a:t>
            </a:r>
            <a:r>
              <a:rPr lang="en-US" sz="2200" dirty="0" smtClean="0">
                <a:latin typeface="Gill Sans MT (Body)"/>
              </a:rPr>
              <a:t>size </a:t>
            </a:r>
            <a:r>
              <a:rPr lang="en-US" sz="2200" dirty="0" smtClean="0">
                <a:latin typeface="Verdana" pitchFamily="34" charset="0"/>
              </a:rPr>
              <a:t>in Tomcat</a:t>
            </a:r>
            <a:endParaRPr lang="en-US" sz="2200" dirty="0">
              <a:latin typeface="Verdana" pitchFamily="34" charset="0"/>
            </a:endParaRPr>
          </a:p>
        </p:txBody>
      </p:sp>
    </p:spTree>
  </p:cSld>
  <p:clrMapOvr>
    <a:masterClrMapping/>
  </p:clrMapOvr>
  <p:transition advTm="10951">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under_utilize_tomcatCPU.eps"/>
          <p:cNvPicPr>
            <a:picLocks noChangeAspect="1"/>
          </p:cNvPicPr>
          <p:nvPr/>
        </p:nvPicPr>
        <p:blipFill>
          <a:blip r:embed="rId4" cstate="print"/>
          <a:stretch>
            <a:fillRect/>
          </a:stretch>
        </p:blipFill>
        <p:spPr>
          <a:xfrm>
            <a:off x="4724400" y="1600200"/>
            <a:ext cx="4440168" cy="3657600"/>
          </a:xfrm>
          <a:prstGeom prst="rect">
            <a:avLst/>
          </a:prstGeom>
        </p:spPr>
      </p:pic>
      <p:pic>
        <p:nvPicPr>
          <p:cNvPr id="30" name="Picture 29" descr="under_utilize_Goodput.eps"/>
          <p:cNvPicPr>
            <a:picLocks noChangeAspect="1"/>
          </p:cNvPicPr>
          <p:nvPr/>
        </p:nvPicPr>
        <p:blipFill>
          <a:blip r:embed="rId5" cstate="print"/>
          <a:stretch>
            <a:fillRect/>
          </a:stretch>
        </p:blipFill>
        <p:spPr>
          <a:xfrm>
            <a:off x="-20396" y="1676400"/>
            <a:ext cx="4439996" cy="3581400"/>
          </a:xfrm>
          <a:prstGeom prst="rect">
            <a:avLst/>
          </a:prstGeom>
        </p:spPr>
      </p:pic>
      <p:sp>
        <p:nvSpPr>
          <p:cNvPr id="21509" name="Oval 6"/>
          <p:cNvSpPr>
            <a:spLocks noChangeArrowheads="1"/>
          </p:cNvSpPr>
          <p:nvPr/>
        </p:nvSpPr>
        <p:spPr bwMode="auto">
          <a:xfrm rot="21168417">
            <a:off x="1387098" y="1707136"/>
            <a:ext cx="371573" cy="1219200"/>
          </a:xfrm>
          <a:prstGeom prst="ellipse">
            <a:avLst/>
          </a:prstGeom>
          <a:noFill/>
          <a:ln w="25400" algn="ctr">
            <a:solidFill>
              <a:srgbClr val="0070C0"/>
            </a:solidFill>
            <a:round/>
            <a:headEnd/>
            <a:tailEnd/>
          </a:ln>
        </p:spPr>
        <p:txBody>
          <a:bodyPr/>
          <a:lstStyle/>
          <a:p>
            <a:pPr eaLnBrk="0" hangingPunct="0"/>
            <a:endParaRPr lang="en-US"/>
          </a:p>
        </p:txBody>
      </p:sp>
      <p:sp>
        <p:nvSpPr>
          <p:cNvPr id="21510" name="TextBox 1"/>
          <p:cNvSpPr txBox="1">
            <a:spLocks noChangeArrowheads="1"/>
          </p:cNvSpPr>
          <p:nvPr/>
        </p:nvSpPr>
        <p:spPr bwMode="auto">
          <a:xfrm>
            <a:off x="3108008" y="4114800"/>
            <a:ext cx="595312" cy="228600"/>
          </a:xfrm>
          <a:prstGeom prst="rect">
            <a:avLst/>
          </a:prstGeom>
          <a:noFill/>
          <a:ln w="9525">
            <a:noFill/>
            <a:miter lim="800000"/>
            <a:headEnd/>
            <a:tailEnd/>
          </a:ln>
        </p:spPr>
        <p:txBody>
          <a:bodyPr/>
          <a:lstStyle/>
          <a:p>
            <a:r>
              <a:rPr lang="en-US" sz="2200" dirty="0" smtClean="0">
                <a:solidFill>
                  <a:srgbClr val="0070C0"/>
                </a:solidFill>
              </a:rPr>
              <a:t>6</a:t>
            </a:r>
            <a:endParaRPr lang="en-US" sz="2200" dirty="0">
              <a:solidFill>
                <a:srgbClr val="0070C0"/>
              </a:solidFill>
            </a:endParaRPr>
          </a:p>
        </p:txBody>
      </p:sp>
      <p:sp>
        <p:nvSpPr>
          <p:cNvPr id="21511" name="TextBox 1"/>
          <p:cNvSpPr txBox="1">
            <a:spLocks noChangeArrowheads="1"/>
          </p:cNvSpPr>
          <p:nvPr/>
        </p:nvSpPr>
        <p:spPr bwMode="auto">
          <a:xfrm>
            <a:off x="3733800" y="2398060"/>
            <a:ext cx="762000" cy="192740"/>
          </a:xfrm>
          <a:prstGeom prst="rect">
            <a:avLst/>
          </a:prstGeom>
          <a:noFill/>
          <a:ln w="9525">
            <a:noFill/>
            <a:miter lim="800000"/>
            <a:headEnd/>
            <a:tailEnd/>
          </a:ln>
        </p:spPr>
        <p:txBody>
          <a:bodyPr/>
          <a:lstStyle/>
          <a:p>
            <a:r>
              <a:rPr lang="en-US" sz="2200" dirty="0" smtClean="0">
                <a:solidFill>
                  <a:srgbClr val="0070C0"/>
                </a:solidFill>
              </a:rPr>
              <a:t>200</a:t>
            </a:r>
            <a:endParaRPr lang="en-US" sz="2200" dirty="0">
              <a:solidFill>
                <a:srgbClr val="0070C0"/>
              </a:solidFill>
            </a:endParaRPr>
          </a:p>
        </p:txBody>
      </p:sp>
      <p:cxnSp>
        <p:nvCxnSpPr>
          <p:cNvPr id="21512" name="Straight Arrow Connector 10"/>
          <p:cNvCxnSpPr>
            <a:cxnSpLocks noChangeShapeType="1"/>
          </p:cNvCxnSpPr>
          <p:nvPr/>
        </p:nvCxnSpPr>
        <p:spPr bwMode="auto">
          <a:xfrm rot="5400000">
            <a:off x="3631406" y="2769394"/>
            <a:ext cx="433388" cy="381000"/>
          </a:xfrm>
          <a:prstGeom prst="straightConnector1">
            <a:avLst/>
          </a:prstGeom>
          <a:noFill/>
          <a:ln w="19050" algn="ctr">
            <a:solidFill>
              <a:srgbClr val="0070C0"/>
            </a:solidFill>
            <a:round/>
            <a:headEnd/>
            <a:tailEnd type="arrow" w="med" len="med"/>
          </a:ln>
        </p:spPr>
      </p:cxnSp>
      <p:sp>
        <p:nvSpPr>
          <p:cNvPr id="25" name="フッター プレースホルダ 24"/>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26" name="日付プレースホルダ 25"/>
          <p:cNvSpPr>
            <a:spLocks noGrp="1"/>
          </p:cNvSpPr>
          <p:nvPr>
            <p:ph type="dt" sz="half" idx="2"/>
          </p:nvPr>
        </p:nvSpPr>
        <p:spPr/>
        <p:txBody>
          <a:bodyPr/>
          <a:lstStyle/>
          <a:p>
            <a:r>
              <a:rPr kumimoji="1" lang="en-US" altLang="ja-JP" smtClean="0"/>
              <a:t>19 May 2011</a:t>
            </a:r>
            <a:endParaRPr kumimoji="1" lang="ja-JP" altLang="en-US" dirty="0"/>
          </a:p>
        </p:txBody>
      </p:sp>
      <p:sp>
        <p:nvSpPr>
          <p:cNvPr id="27" name="タイトル 26"/>
          <p:cNvSpPr>
            <a:spLocks noGrp="1"/>
          </p:cNvSpPr>
          <p:nvPr>
            <p:ph type="title"/>
          </p:nvPr>
        </p:nvSpPr>
        <p:spPr/>
        <p:txBody>
          <a:bodyPr/>
          <a:lstStyle/>
          <a:p>
            <a:r>
              <a:rPr kumimoji="1" lang="en-US" altLang="ja-JP" dirty="0" smtClean="0"/>
              <a:t>Performance Loss due to Soft Resource Under-allocation (2)</a:t>
            </a:r>
            <a:endParaRPr kumimoji="1" lang="ja-JP" altLang="en-US" dirty="0"/>
          </a:p>
        </p:txBody>
      </p:sp>
      <p:sp>
        <p:nvSpPr>
          <p:cNvPr id="12" name="Title 1"/>
          <p:cNvSpPr txBox="1">
            <a:spLocks/>
          </p:cNvSpPr>
          <p:nvPr/>
        </p:nvSpPr>
        <p:spPr>
          <a:xfrm>
            <a:off x="334296" y="0"/>
            <a:ext cx="8305800" cy="762000"/>
          </a:xfrm>
          <a:prstGeom prst="rect">
            <a:avLst/>
          </a:prstGeom>
        </p:spPr>
        <p:txBody>
          <a:bodyPr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6" name="TextBox 1"/>
          <p:cNvSpPr txBox="1">
            <a:spLocks noChangeArrowheads="1"/>
          </p:cNvSpPr>
          <p:nvPr/>
        </p:nvSpPr>
        <p:spPr bwMode="auto">
          <a:xfrm>
            <a:off x="914400" y="1219200"/>
            <a:ext cx="3352800" cy="381000"/>
          </a:xfrm>
          <a:prstGeom prst="rect">
            <a:avLst/>
          </a:prstGeom>
          <a:noFill/>
          <a:ln w="9525">
            <a:noFill/>
            <a:miter lim="800000"/>
            <a:headEnd/>
            <a:tailEnd/>
          </a:ln>
        </p:spPr>
        <p:txBody>
          <a:bodyPr/>
          <a:lstStyle/>
          <a:p>
            <a:r>
              <a:rPr lang="en-US" sz="2400" b="1" dirty="0" err="1" smtClean="0"/>
              <a:t>Goodput</a:t>
            </a:r>
            <a:r>
              <a:rPr lang="en-US" sz="2400" b="1" dirty="0" smtClean="0"/>
              <a:t>  1/2/1/2</a:t>
            </a:r>
            <a:endParaRPr lang="en-US" sz="2400" b="1" dirty="0"/>
          </a:p>
        </p:txBody>
      </p:sp>
      <p:sp>
        <p:nvSpPr>
          <p:cNvPr id="17" name="TextBox 1"/>
          <p:cNvSpPr txBox="1">
            <a:spLocks noChangeArrowheads="1"/>
          </p:cNvSpPr>
          <p:nvPr/>
        </p:nvSpPr>
        <p:spPr bwMode="auto">
          <a:xfrm>
            <a:off x="3048000" y="2362200"/>
            <a:ext cx="685800" cy="228600"/>
          </a:xfrm>
          <a:prstGeom prst="rect">
            <a:avLst/>
          </a:prstGeom>
          <a:noFill/>
          <a:ln w="9525">
            <a:noFill/>
            <a:miter lim="800000"/>
            <a:headEnd/>
            <a:tailEnd/>
          </a:ln>
        </p:spPr>
        <p:txBody>
          <a:bodyPr/>
          <a:lstStyle/>
          <a:p>
            <a:r>
              <a:rPr lang="en-US" sz="2200" dirty="0" smtClean="0">
                <a:solidFill>
                  <a:srgbClr val="0070C0"/>
                </a:solidFill>
              </a:rPr>
              <a:t>20</a:t>
            </a:r>
            <a:endParaRPr lang="en-US" sz="2200" dirty="0">
              <a:solidFill>
                <a:srgbClr val="0070C0"/>
              </a:solidFill>
            </a:endParaRPr>
          </a:p>
        </p:txBody>
      </p:sp>
      <p:sp>
        <p:nvSpPr>
          <p:cNvPr id="18" name="TextBox 1"/>
          <p:cNvSpPr txBox="1">
            <a:spLocks noChangeArrowheads="1"/>
          </p:cNvSpPr>
          <p:nvPr/>
        </p:nvSpPr>
        <p:spPr bwMode="auto">
          <a:xfrm>
            <a:off x="3048000" y="3276600"/>
            <a:ext cx="533400" cy="381000"/>
          </a:xfrm>
          <a:prstGeom prst="rect">
            <a:avLst/>
          </a:prstGeom>
          <a:noFill/>
          <a:ln w="9525">
            <a:noFill/>
            <a:miter lim="800000"/>
            <a:headEnd/>
            <a:tailEnd/>
          </a:ln>
        </p:spPr>
        <p:txBody>
          <a:bodyPr/>
          <a:lstStyle/>
          <a:p>
            <a:r>
              <a:rPr lang="en-US" sz="2200" dirty="0" smtClean="0">
                <a:solidFill>
                  <a:srgbClr val="0070C0"/>
                </a:solidFill>
              </a:rPr>
              <a:t>10</a:t>
            </a:r>
            <a:endParaRPr lang="en-US" sz="2200" dirty="0">
              <a:solidFill>
                <a:srgbClr val="0070C0"/>
              </a:solidFill>
            </a:endParaRPr>
          </a:p>
        </p:txBody>
      </p:sp>
      <p:sp>
        <p:nvSpPr>
          <p:cNvPr id="20" name="TextBox 1"/>
          <p:cNvSpPr txBox="1">
            <a:spLocks noChangeArrowheads="1"/>
          </p:cNvSpPr>
          <p:nvPr/>
        </p:nvSpPr>
        <p:spPr bwMode="auto">
          <a:xfrm>
            <a:off x="5029200" y="1219200"/>
            <a:ext cx="4191000" cy="533400"/>
          </a:xfrm>
          <a:prstGeom prst="rect">
            <a:avLst/>
          </a:prstGeom>
          <a:noFill/>
          <a:ln w="9525">
            <a:noFill/>
            <a:miter lim="800000"/>
            <a:headEnd/>
            <a:tailEnd/>
          </a:ln>
        </p:spPr>
        <p:txBody>
          <a:bodyPr/>
          <a:lstStyle/>
          <a:p>
            <a:pPr algn="ctr"/>
            <a:r>
              <a:rPr lang="en-US" sz="2400" b="1" dirty="0" smtClean="0"/>
              <a:t>CPU utilization of Tomcat</a:t>
            </a:r>
            <a:endParaRPr lang="en-US" sz="2400" b="1" dirty="0"/>
          </a:p>
        </p:txBody>
      </p:sp>
      <p:cxnSp>
        <p:nvCxnSpPr>
          <p:cNvPr id="22" name="Straight Arrow Connector 21"/>
          <p:cNvCxnSpPr/>
          <p:nvPr/>
        </p:nvCxnSpPr>
        <p:spPr>
          <a:xfrm rot="16200000" flipV="1">
            <a:off x="6896100" y="3619500"/>
            <a:ext cx="227806" cy="15160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324600" y="2362200"/>
            <a:ext cx="457200" cy="3048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1"/>
          <p:cNvSpPr txBox="1">
            <a:spLocks noChangeArrowheads="1"/>
          </p:cNvSpPr>
          <p:nvPr/>
        </p:nvSpPr>
        <p:spPr bwMode="auto">
          <a:xfrm>
            <a:off x="6096000" y="1935736"/>
            <a:ext cx="609600" cy="381000"/>
          </a:xfrm>
          <a:prstGeom prst="rect">
            <a:avLst/>
          </a:prstGeom>
          <a:noFill/>
          <a:ln w="9525">
            <a:noFill/>
            <a:miter lim="800000"/>
            <a:headEnd/>
            <a:tailEnd/>
          </a:ln>
        </p:spPr>
        <p:txBody>
          <a:bodyPr/>
          <a:lstStyle/>
          <a:p>
            <a:r>
              <a:rPr lang="en-US" sz="2200" dirty="0" smtClean="0">
                <a:solidFill>
                  <a:srgbClr val="0070C0"/>
                </a:solidFill>
              </a:rPr>
              <a:t>20</a:t>
            </a:r>
            <a:endParaRPr lang="en-US" sz="2200" dirty="0">
              <a:solidFill>
                <a:srgbClr val="0070C0"/>
              </a:solidFill>
            </a:endParaRPr>
          </a:p>
        </p:txBody>
      </p:sp>
      <p:sp>
        <p:nvSpPr>
          <p:cNvPr id="32" name="TextBox 1"/>
          <p:cNvSpPr txBox="1">
            <a:spLocks noChangeArrowheads="1"/>
          </p:cNvSpPr>
          <p:nvPr/>
        </p:nvSpPr>
        <p:spPr bwMode="auto">
          <a:xfrm>
            <a:off x="7010400" y="3657600"/>
            <a:ext cx="304800" cy="228600"/>
          </a:xfrm>
          <a:prstGeom prst="rect">
            <a:avLst/>
          </a:prstGeom>
          <a:noFill/>
          <a:ln w="9525">
            <a:noFill/>
            <a:miter lim="800000"/>
            <a:headEnd/>
            <a:tailEnd/>
          </a:ln>
        </p:spPr>
        <p:txBody>
          <a:bodyPr/>
          <a:lstStyle/>
          <a:p>
            <a:r>
              <a:rPr lang="en-US" sz="2200" dirty="0" smtClean="0">
                <a:solidFill>
                  <a:srgbClr val="0070C0"/>
                </a:solidFill>
              </a:rPr>
              <a:t>6</a:t>
            </a:r>
            <a:endParaRPr lang="en-US" sz="2200" dirty="0">
              <a:solidFill>
                <a:srgbClr val="0070C0"/>
              </a:solidFill>
            </a:endParaRPr>
          </a:p>
        </p:txBody>
      </p:sp>
      <p:sp>
        <p:nvSpPr>
          <p:cNvPr id="37" name="Rectangle 36"/>
          <p:cNvSpPr/>
          <p:nvPr/>
        </p:nvSpPr>
        <p:spPr>
          <a:xfrm>
            <a:off x="533400" y="5410200"/>
            <a:ext cx="8229600" cy="1015663"/>
          </a:xfrm>
          <a:prstGeom prst="rect">
            <a:avLst/>
          </a:prstGeom>
          <a:solidFill>
            <a:srgbClr val="FFC1FF"/>
          </a:solidFill>
        </p:spPr>
        <p:txBody>
          <a:bodyPr wrap="square" rtlCol="0">
            <a:spAutoFit/>
          </a:bodyPr>
          <a:lstStyle/>
          <a:p>
            <a:pPr algn="just"/>
            <a:r>
              <a:rPr lang="en-US" sz="3000" dirty="0" smtClean="0">
                <a:solidFill>
                  <a:srgbClr val="FF0000"/>
                </a:solidFill>
              </a:rPr>
              <a:t>Under-allocation of soft resources causes inefficient utilization of hardware resources</a:t>
            </a:r>
          </a:p>
        </p:txBody>
      </p:sp>
    </p:spTree>
    <p:custDataLst>
      <p:tags r:id="rId1"/>
    </p:custDataLst>
  </p:cSld>
  <p:clrMapOvr>
    <a:masterClrMapping/>
  </p:clrMapOvr>
  <p:transition advTm="107608">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10"/>
                                        </p:tgtEl>
                                        <p:attrNameLst>
                                          <p:attrName>style.visibility</p:attrName>
                                        </p:attrNameLst>
                                      </p:cBhvr>
                                      <p:to>
                                        <p:strVal val="visible"/>
                                      </p:to>
                                    </p:set>
                                    <p:animEffect transition="in" filter="blinds(horizontal)">
                                      <p:cBhvr>
                                        <p:cTn id="16" dur="500"/>
                                        <p:tgtEl>
                                          <p:spTgt spid="215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animEffect transition="in" filter="blinds(horizontal)">
                                      <p:cBhvr>
                                        <p:cTn id="21" dur="500"/>
                                        <p:tgtEl>
                                          <p:spTgt spid="21511"/>
                                        </p:tgtEl>
                                      </p:cBhvr>
                                    </p:animEffect>
                                  </p:childTnLst>
                                </p:cTn>
                              </p:par>
                              <p:par>
                                <p:cTn id="22" presetID="3" presetClass="entr" presetSubtype="10" fill="hold" nodeType="withEffect">
                                  <p:stCondLst>
                                    <p:cond delay="0"/>
                                  </p:stCondLst>
                                  <p:childTnLst>
                                    <p:set>
                                      <p:cBhvr>
                                        <p:cTn id="23" dur="1" fill="hold">
                                          <p:stCondLst>
                                            <p:cond delay="0"/>
                                          </p:stCondLst>
                                        </p:cTn>
                                        <p:tgtEl>
                                          <p:spTgt spid="21512"/>
                                        </p:tgtEl>
                                        <p:attrNameLst>
                                          <p:attrName>style.visibility</p:attrName>
                                        </p:attrNameLst>
                                      </p:cBhvr>
                                      <p:to>
                                        <p:strVal val="visible"/>
                                      </p:to>
                                    </p:set>
                                    <p:animEffect transition="in" filter="blinds(horizontal)">
                                      <p:cBhvr>
                                        <p:cTn id="24" dur="500"/>
                                        <p:tgtEl>
                                          <p:spTgt spid="215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linds(horizontal)">
                                      <p:cBhvr>
                                        <p:cTn id="29" dur="500"/>
                                        <p:tgtEl>
                                          <p:spTgt spid="3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p:bldP spid="21511" grpId="0"/>
      <p:bldP spid="17" grpId="0"/>
      <p:bldP spid="18" grpId="0"/>
      <p:bldP spid="20" grpId="0"/>
      <p:bldP spid="31" grpId="0"/>
      <p:bldP spid="32" grpId="0"/>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ッター プレースホルダ 9"/>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1" name="日付プレースホルダ 10"/>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pPr lvl="0"/>
            <a:r>
              <a:rPr lang="en-US" dirty="0" smtClean="0"/>
              <a:t>Outline</a:t>
            </a:r>
            <a:endParaRPr lang="en-US" dirty="0"/>
          </a:p>
        </p:txBody>
      </p:sp>
      <p:sp>
        <p:nvSpPr>
          <p:cNvPr id="9" name="Content Placeholder 2"/>
          <p:cNvSpPr>
            <a:spLocks noGrp="1"/>
          </p:cNvSpPr>
          <p:nvPr>
            <p:ph sz="quarter" idx="1"/>
          </p:nvPr>
        </p:nvSpPr>
        <p:spPr>
          <a:xfrm>
            <a:off x="609600" y="1295400"/>
            <a:ext cx="8534400" cy="5029200"/>
          </a:xfrm>
        </p:spPr>
        <p:txBody>
          <a:bodyPr>
            <a:normAutofit fontScale="77500" lnSpcReduction="20000"/>
          </a:bodyPr>
          <a:lstStyle/>
          <a:p>
            <a:r>
              <a:rPr lang="en-US" sz="3300" dirty="0" smtClean="0"/>
              <a:t>Background &amp; Motivation</a:t>
            </a:r>
          </a:p>
          <a:p>
            <a:pPr lvl="1"/>
            <a:r>
              <a:rPr lang="en-US" sz="2900" dirty="0" smtClean="0"/>
              <a:t>Background</a:t>
            </a:r>
          </a:p>
          <a:p>
            <a:pPr lvl="1"/>
            <a:r>
              <a:rPr lang="en-US" sz="2900" dirty="0" smtClean="0"/>
              <a:t>Motivational experiment</a:t>
            </a:r>
          </a:p>
          <a:p>
            <a:endParaRPr lang="en-US" dirty="0" smtClean="0"/>
          </a:p>
          <a:p>
            <a:r>
              <a:rPr lang="en-US" sz="3300" dirty="0" smtClean="0"/>
              <a:t>Performance Impact of Soft Resource Allocation </a:t>
            </a:r>
          </a:p>
          <a:p>
            <a:pPr lvl="1"/>
            <a:r>
              <a:rPr lang="en-US" dirty="0" smtClean="0"/>
              <a:t>Over-allocation of soft resources</a:t>
            </a:r>
          </a:p>
          <a:p>
            <a:pPr lvl="1"/>
            <a:r>
              <a:rPr lang="en-US" dirty="0" smtClean="0"/>
              <a:t>Under-allocation of soft resources</a:t>
            </a:r>
          </a:p>
          <a:p>
            <a:pPr lvl="1"/>
            <a:r>
              <a:rPr lang="en-US" dirty="0" smtClean="0"/>
              <a:t>Special case of under-allocation </a:t>
            </a:r>
          </a:p>
          <a:p>
            <a:endParaRPr lang="en-US" dirty="0" smtClean="0"/>
          </a:p>
          <a:p>
            <a:r>
              <a:rPr lang="en-US" sz="3300" dirty="0" smtClean="0"/>
              <a:t>Solution</a:t>
            </a:r>
          </a:p>
          <a:p>
            <a:pPr lvl="1"/>
            <a:r>
              <a:rPr lang="en-US" dirty="0" smtClean="0"/>
              <a:t>A practical algorithm for good soft resource allocation</a:t>
            </a:r>
          </a:p>
          <a:p>
            <a:endParaRPr lang="en-US" dirty="0" smtClean="0"/>
          </a:p>
          <a:p>
            <a:r>
              <a:rPr lang="en-US" sz="3300" dirty="0" smtClean="0"/>
              <a:t>Conclusion &amp; Future Works</a:t>
            </a:r>
          </a:p>
          <a:p>
            <a:endParaRPr lang="en-US" dirty="0"/>
          </a:p>
        </p:txBody>
      </p:sp>
      <p:sp>
        <p:nvSpPr>
          <p:cNvPr id="35" name="AutoShape 15"/>
          <p:cNvSpPr>
            <a:spLocks noChangeArrowheads="1"/>
          </p:cNvSpPr>
          <p:nvPr/>
        </p:nvSpPr>
        <p:spPr bwMode="auto">
          <a:xfrm>
            <a:off x="457200" y="16764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cSld>
  <p:clrMapOvr>
    <a:masterClrMapping/>
  </p:clrMapOvr>
  <p:transition advTm="24586">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ッター プレースホルダ 9"/>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1" name="日付プレースホルダ 10"/>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pPr lvl="0"/>
            <a:r>
              <a:rPr lang="en-US" dirty="0" smtClean="0"/>
              <a:t>Outline</a:t>
            </a:r>
            <a:endParaRPr lang="en-US" dirty="0"/>
          </a:p>
        </p:txBody>
      </p:sp>
      <p:sp>
        <p:nvSpPr>
          <p:cNvPr id="9" name="Content Placeholder 2"/>
          <p:cNvSpPr>
            <a:spLocks noGrp="1"/>
          </p:cNvSpPr>
          <p:nvPr>
            <p:ph sz="quarter" idx="1"/>
          </p:nvPr>
        </p:nvSpPr>
        <p:spPr>
          <a:xfrm>
            <a:off x="609600" y="1295400"/>
            <a:ext cx="8534400" cy="5029200"/>
          </a:xfrm>
        </p:spPr>
        <p:txBody>
          <a:bodyPr>
            <a:normAutofit fontScale="77500" lnSpcReduction="20000"/>
          </a:bodyPr>
          <a:lstStyle/>
          <a:p>
            <a:r>
              <a:rPr lang="en-US" sz="3300" dirty="0" smtClean="0"/>
              <a:t>Background &amp; Motivation</a:t>
            </a:r>
          </a:p>
          <a:p>
            <a:pPr lvl="1"/>
            <a:r>
              <a:rPr lang="en-US" sz="2900" dirty="0" smtClean="0"/>
              <a:t>Background</a:t>
            </a:r>
          </a:p>
          <a:p>
            <a:pPr lvl="1"/>
            <a:r>
              <a:rPr lang="en-US" sz="2900" dirty="0" smtClean="0"/>
              <a:t>Motivational experiment</a:t>
            </a:r>
          </a:p>
          <a:p>
            <a:endParaRPr lang="en-US" dirty="0" smtClean="0"/>
          </a:p>
          <a:p>
            <a:r>
              <a:rPr lang="en-US" sz="3300" dirty="0" smtClean="0"/>
              <a:t>Performance Impact of Soft Resource Allocation </a:t>
            </a:r>
          </a:p>
          <a:p>
            <a:pPr lvl="1"/>
            <a:r>
              <a:rPr lang="en-US" dirty="0" smtClean="0"/>
              <a:t>Over-allocation of soft resources</a:t>
            </a:r>
          </a:p>
          <a:p>
            <a:pPr lvl="1"/>
            <a:r>
              <a:rPr lang="en-US" dirty="0" smtClean="0"/>
              <a:t>Under-allocation of soft resources</a:t>
            </a:r>
          </a:p>
          <a:p>
            <a:pPr lvl="1"/>
            <a:r>
              <a:rPr lang="en-US" dirty="0" smtClean="0"/>
              <a:t>Special case of under-allocation </a:t>
            </a:r>
          </a:p>
          <a:p>
            <a:endParaRPr lang="en-US" dirty="0" smtClean="0"/>
          </a:p>
          <a:p>
            <a:r>
              <a:rPr lang="en-US" sz="3300" dirty="0" smtClean="0"/>
              <a:t>Solution</a:t>
            </a:r>
          </a:p>
          <a:p>
            <a:pPr lvl="1"/>
            <a:r>
              <a:rPr lang="en-US" dirty="0" smtClean="0"/>
              <a:t>A practical algorithm for good soft resource allocation</a:t>
            </a:r>
          </a:p>
          <a:p>
            <a:endParaRPr lang="en-US" dirty="0" smtClean="0"/>
          </a:p>
          <a:p>
            <a:r>
              <a:rPr lang="en-US" sz="3300" dirty="0" smtClean="0"/>
              <a:t>Conclusion &amp; Future Works</a:t>
            </a:r>
          </a:p>
          <a:p>
            <a:endParaRPr lang="en-US" dirty="0"/>
          </a:p>
        </p:txBody>
      </p:sp>
      <p:sp>
        <p:nvSpPr>
          <p:cNvPr id="35" name="AutoShape 15"/>
          <p:cNvSpPr>
            <a:spLocks noChangeArrowheads="1"/>
          </p:cNvSpPr>
          <p:nvPr/>
        </p:nvSpPr>
        <p:spPr bwMode="auto">
          <a:xfrm>
            <a:off x="457200" y="377952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cSld>
  <p:clrMapOvr>
    <a:masterClrMapping/>
  </p:clrMapOvr>
  <p:transition advTm="663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p:cNvPicPr>
            <a:picLocks noChangeAspect="1" noChangeArrowheads="1"/>
          </p:cNvPicPr>
          <p:nvPr/>
        </p:nvPicPr>
        <p:blipFill>
          <a:blip r:embed="rId3" cstate="print"/>
          <a:srcRect/>
          <a:stretch>
            <a:fillRect/>
          </a:stretch>
        </p:blipFill>
        <p:spPr bwMode="auto">
          <a:xfrm>
            <a:off x="685800" y="1719019"/>
            <a:ext cx="7391399" cy="4148382"/>
          </a:xfrm>
          <a:prstGeom prst="rect">
            <a:avLst/>
          </a:prstGeom>
          <a:noFill/>
          <a:ln w="9525">
            <a:noFill/>
            <a:miter lim="800000"/>
            <a:headEnd/>
            <a:tailEnd/>
          </a:ln>
        </p:spPr>
      </p:pic>
      <p:sp>
        <p:nvSpPr>
          <p:cNvPr id="13" name="フッター プレースホルダ 12"/>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4" name="日付プレースホルダ 13"/>
          <p:cNvSpPr>
            <a:spLocks noGrp="1"/>
          </p:cNvSpPr>
          <p:nvPr>
            <p:ph type="dt" sz="half" idx="2"/>
          </p:nvPr>
        </p:nvSpPr>
        <p:spPr/>
        <p:txBody>
          <a:bodyPr/>
          <a:lstStyle/>
          <a:p>
            <a:r>
              <a:rPr kumimoji="1" lang="en-US" altLang="ja-JP" smtClean="0"/>
              <a:t>19 May 2011</a:t>
            </a:r>
            <a:endParaRPr kumimoji="1" lang="ja-JP" altLang="en-US" dirty="0"/>
          </a:p>
        </p:txBody>
      </p:sp>
      <p:sp>
        <p:nvSpPr>
          <p:cNvPr id="15" name="タイトル 14"/>
          <p:cNvSpPr>
            <a:spLocks noGrp="1"/>
          </p:cNvSpPr>
          <p:nvPr>
            <p:ph type="title"/>
          </p:nvPr>
        </p:nvSpPr>
        <p:spPr/>
        <p:txBody>
          <a:bodyPr/>
          <a:lstStyle/>
          <a:p>
            <a:r>
              <a:rPr kumimoji="1" lang="en-US" altLang="ja-JP" dirty="0" smtClean="0"/>
              <a:t>Special Case of Soft Resource Under-allocation</a:t>
            </a:r>
            <a:endParaRPr kumimoji="1" lang="ja-JP" altLang="en-US" dirty="0"/>
          </a:p>
        </p:txBody>
      </p:sp>
      <p:sp>
        <p:nvSpPr>
          <p:cNvPr id="8" name="Rectangle 7"/>
          <p:cNvSpPr/>
          <p:nvPr/>
        </p:nvSpPr>
        <p:spPr>
          <a:xfrm>
            <a:off x="1981200" y="1000780"/>
            <a:ext cx="1983235" cy="584775"/>
          </a:xfrm>
          <a:prstGeom prst="rect">
            <a:avLst/>
          </a:prstGeom>
        </p:spPr>
        <p:txBody>
          <a:bodyPr wrap="none">
            <a:spAutoFit/>
          </a:bodyPr>
          <a:lstStyle/>
          <a:p>
            <a:r>
              <a:rPr lang="en-US" sz="3200" dirty="0" smtClean="0">
                <a:solidFill>
                  <a:srgbClr val="FF0000"/>
                </a:solidFill>
              </a:rPr>
              <a:t>30</a:t>
            </a:r>
            <a:r>
              <a:rPr lang="en-US" sz="3200" dirty="0" smtClean="0"/>
              <a:t>-6-100</a:t>
            </a:r>
            <a:endParaRPr lang="en-US" sz="3200" dirty="0"/>
          </a:p>
        </p:txBody>
      </p:sp>
      <p:cxnSp>
        <p:nvCxnSpPr>
          <p:cNvPr id="9" name="Straight Arrow Connector 8"/>
          <p:cNvCxnSpPr/>
          <p:nvPr/>
        </p:nvCxnSpPr>
        <p:spPr bwMode="auto">
          <a:xfrm rot="5400000">
            <a:off x="1638302" y="2095500"/>
            <a:ext cx="1219198" cy="76202"/>
          </a:xfrm>
          <a:prstGeom prst="straightConnector1">
            <a:avLst/>
          </a:prstGeom>
          <a:solidFill>
            <a:srgbClr val="4F81BD"/>
          </a:solidFill>
          <a:ln w="3175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rot="16200000" flipH="1">
            <a:off x="2819400" y="1447800"/>
            <a:ext cx="381000" cy="381000"/>
          </a:xfrm>
          <a:prstGeom prst="straightConnector1">
            <a:avLst/>
          </a:prstGeom>
          <a:solidFill>
            <a:srgbClr val="4F81BD"/>
          </a:solidFill>
          <a:ln w="31750" cap="flat" cmpd="sng" algn="ctr">
            <a:solidFill>
              <a:schemeClr val="accent5"/>
            </a:solidFill>
            <a:prstDash val="solid"/>
            <a:round/>
            <a:headEnd type="none" w="med" len="med"/>
            <a:tailEnd type="arrow"/>
          </a:ln>
          <a:effectLst/>
        </p:spPr>
      </p:cxnSp>
      <p:cxnSp>
        <p:nvCxnSpPr>
          <p:cNvPr id="11" name="Straight Arrow Connector 10"/>
          <p:cNvCxnSpPr>
            <a:endCxn id="118787" idx="0"/>
          </p:cNvCxnSpPr>
          <p:nvPr/>
        </p:nvCxnSpPr>
        <p:spPr bwMode="auto">
          <a:xfrm>
            <a:off x="3657600" y="1447800"/>
            <a:ext cx="723900" cy="271219"/>
          </a:xfrm>
          <a:prstGeom prst="straightConnector1">
            <a:avLst/>
          </a:prstGeom>
          <a:solidFill>
            <a:srgbClr val="4F81BD"/>
          </a:solidFill>
          <a:ln w="31750" cap="flat" cmpd="sng" algn="ctr">
            <a:solidFill>
              <a:schemeClr val="accent5"/>
            </a:solidFill>
            <a:prstDash val="solid"/>
            <a:round/>
            <a:headEnd type="none" w="med" len="med"/>
            <a:tailEnd type="arrow"/>
          </a:ln>
          <a:effectLst/>
        </p:spPr>
      </p:cxnSp>
      <p:sp>
        <p:nvSpPr>
          <p:cNvPr id="12" name="Text Box 9"/>
          <p:cNvSpPr txBox="1">
            <a:spLocks noChangeArrowheads="1"/>
          </p:cNvSpPr>
          <p:nvPr/>
        </p:nvSpPr>
        <p:spPr bwMode="auto">
          <a:xfrm>
            <a:off x="609600" y="5943600"/>
            <a:ext cx="8077200" cy="430887"/>
          </a:xfrm>
          <a:prstGeom prst="rect">
            <a:avLst/>
          </a:prstGeom>
          <a:noFill/>
          <a:ln w="9525">
            <a:noFill/>
            <a:miter lim="800000"/>
            <a:headEnd/>
            <a:tailEnd/>
          </a:ln>
        </p:spPr>
        <p:txBody>
          <a:bodyPr wrap="square">
            <a:spAutoFit/>
          </a:bodyPr>
          <a:lstStyle/>
          <a:p>
            <a:pPr eaLnBrk="0" hangingPunct="0"/>
            <a:r>
              <a:rPr lang="en-US" sz="2200" dirty="0">
                <a:latin typeface="Verdana" pitchFamily="34" charset="0"/>
              </a:rPr>
              <a:t>Sensitivity </a:t>
            </a:r>
            <a:r>
              <a:rPr lang="en-US" sz="2200" dirty="0" smtClean="0">
                <a:latin typeface="Verdana" pitchFamily="34" charset="0"/>
              </a:rPr>
              <a:t>analysis</a:t>
            </a:r>
            <a:r>
              <a:rPr lang="en-US" sz="2200" dirty="0">
                <a:latin typeface="Verdana" pitchFamily="34" charset="0"/>
              </a:rPr>
              <a:t>: change </a:t>
            </a:r>
            <a:r>
              <a:rPr lang="en-US" sz="2200" dirty="0" smtClean="0">
                <a:latin typeface="Verdana" pitchFamily="34" charset="0"/>
              </a:rPr>
              <a:t>thread </a:t>
            </a:r>
            <a:r>
              <a:rPr lang="en-US" sz="2200" dirty="0">
                <a:latin typeface="Verdana" pitchFamily="34" charset="0"/>
              </a:rPr>
              <a:t>pool </a:t>
            </a:r>
            <a:r>
              <a:rPr lang="en-US" sz="2200" dirty="0" smtClean="0">
                <a:latin typeface="Gill Sans MT (Body)"/>
              </a:rPr>
              <a:t>size </a:t>
            </a:r>
            <a:r>
              <a:rPr lang="en-US" sz="2200" dirty="0" smtClean="0">
                <a:latin typeface="Verdana" pitchFamily="34" charset="0"/>
              </a:rPr>
              <a:t>in Apache</a:t>
            </a:r>
            <a:endParaRPr lang="en-US" sz="2200" dirty="0">
              <a:latin typeface="Verdana" pitchFamily="34" charset="0"/>
            </a:endParaRPr>
          </a:p>
        </p:txBody>
      </p:sp>
    </p:spTree>
  </p:cSld>
  <p:clrMapOvr>
    <a:masterClrMapping/>
  </p:clrMapOvr>
  <p:transition advTm="11638">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pacheThread_Goodput.eps"/>
          <p:cNvPicPr>
            <a:picLocks noChangeAspect="1"/>
          </p:cNvPicPr>
          <p:nvPr/>
        </p:nvPicPr>
        <p:blipFill>
          <a:blip r:embed="rId4" cstate="print"/>
          <a:stretch>
            <a:fillRect/>
          </a:stretch>
        </p:blipFill>
        <p:spPr>
          <a:xfrm>
            <a:off x="23899" y="1752600"/>
            <a:ext cx="4471901" cy="3521396"/>
          </a:xfrm>
          <a:prstGeom prst="rect">
            <a:avLst/>
          </a:prstGeom>
        </p:spPr>
      </p:pic>
      <p:pic>
        <p:nvPicPr>
          <p:cNvPr id="30" name="Picture 29" descr="apacheThread_cjdbcCPU.eps"/>
          <p:cNvPicPr>
            <a:picLocks noChangeAspect="1"/>
          </p:cNvPicPr>
          <p:nvPr/>
        </p:nvPicPr>
        <p:blipFill>
          <a:blip r:embed="rId5" cstate="print"/>
          <a:stretch>
            <a:fillRect/>
          </a:stretch>
        </p:blipFill>
        <p:spPr>
          <a:xfrm>
            <a:off x="4572001" y="1752599"/>
            <a:ext cx="4572000" cy="3600219"/>
          </a:xfrm>
          <a:prstGeom prst="rect">
            <a:avLst/>
          </a:prstGeom>
        </p:spPr>
      </p:pic>
      <p:sp>
        <p:nvSpPr>
          <p:cNvPr id="25606" name="Oval 7"/>
          <p:cNvSpPr>
            <a:spLocks noChangeArrowheads="1"/>
          </p:cNvSpPr>
          <p:nvPr/>
        </p:nvSpPr>
        <p:spPr bwMode="auto">
          <a:xfrm rot="21400635">
            <a:off x="1171953" y="1738508"/>
            <a:ext cx="417115" cy="1354497"/>
          </a:xfrm>
          <a:prstGeom prst="ellipse">
            <a:avLst/>
          </a:prstGeom>
          <a:noFill/>
          <a:ln w="25400" algn="ctr">
            <a:solidFill>
              <a:srgbClr val="0070C0"/>
            </a:solidFill>
            <a:round/>
            <a:headEnd/>
            <a:tailEnd/>
          </a:ln>
        </p:spPr>
        <p:txBody>
          <a:bodyPr/>
          <a:lstStyle/>
          <a:p>
            <a:pPr eaLnBrk="0" hangingPunct="0"/>
            <a:endParaRPr lang="en-US"/>
          </a:p>
        </p:txBody>
      </p:sp>
      <p:sp>
        <p:nvSpPr>
          <p:cNvPr id="25607" name="TextBox 1"/>
          <p:cNvSpPr txBox="1">
            <a:spLocks noChangeArrowheads="1"/>
          </p:cNvSpPr>
          <p:nvPr/>
        </p:nvSpPr>
        <p:spPr bwMode="auto">
          <a:xfrm>
            <a:off x="3048000" y="3962400"/>
            <a:ext cx="1585913" cy="295275"/>
          </a:xfrm>
          <a:prstGeom prst="rect">
            <a:avLst/>
          </a:prstGeom>
          <a:noFill/>
          <a:ln w="9525">
            <a:noFill/>
            <a:miter lim="800000"/>
            <a:headEnd/>
            <a:tailEnd/>
          </a:ln>
        </p:spPr>
        <p:txBody>
          <a:bodyPr/>
          <a:lstStyle/>
          <a:p>
            <a:r>
              <a:rPr lang="en-US" sz="2000" dirty="0">
                <a:solidFill>
                  <a:srgbClr val="0070C0"/>
                </a:solidFill>
              </a:rPr>
              <a:t>30</a:t>
            </a:r>
            <a:r>
              <a:rPr lang="en-US" sz="2000" dirty="0"/>
              <a:t>-6-100</a:t>
            </a:r>
          </a:p>
        </p:txBody>
      </p:sp>
      <p:sp>
        <p:nvSpPr>
          <p:cNvPr id="25608" name="TextBox 1"/>
          <p:cNvSpPr txBox="1">
            <a:spLocks noChangeArrowheads="1"/>
          </p:cNvSpPr>
          <p:nvPr/>
        </p:nvSpPr>
        <p:spPr bwMode="auto">
          <a:xfrm>
            <a:off x="2971800" y="2371725"/>
            <a:ext cx="1585913" cy="295275"/>
          </a:xfrm>
          <a:prstGeom prst="rect">
            <a:avLst/>
          </a:prstGeom>
          <a:noFill/>
          <a:ln w="9525">
            <a:noFill/>
            <a:miter lim="800000"/>
            <a:headEnd/>
            <a:tailEnd/>
          </a:ln>
        </p:spPr>
        <p:txBody>
          <a:bodyPr/>
          <a:lstStyle/>
          <a:p>
            <a:r>
              <a:rPr lang="en-US" sz="2000" dirty="0" smtClean="0">
                <a:solidFill>
                  <a:srgbClr val="0070C0"/>
                </a:solidFill>
              </a:rPr>
              <a:t>400</a:t>
            </a:r>
            <a:r>
              <a:rPr lang="en-US" sz="2000" dirty="0" smtClean="0"/>
              <a:t>-6-100</a:t>
            </a:r>
            <a:endParaRPr lang="en-US" sz="2000" dirty="0"/>
          </a:p>
        </p:txBody>
      </p:sp>
      <p:sp>
        <p:nvSpPr>
          <p:cNvPr id="9" name="TextBox 1"/>
          <p:cNvSpPr txBox="1">
            <a:spLocks noChangeArrowheads="1"/>
          </p:cNvSpPr>
          <p:nvPr/>
        </p:nvSpPr>
        <p:spPr bwMode="auto">
          <a:xfrm>
            <a:off x="3048000" y="3514725"/>
            <a:ext cx="1585912" cy="295275"/>
          </a:xfrm>
          <a:prstGeom prst="rect">
            <a:avLst/>
          </a:prstGeom>
          <a:noFill/>
          <a:ln w="9525">
            <a:noFill/>
            <a:miter lim="800000"/>
            <a:headEnd/>
            <a:tailEnd/>
          </a:ln>
        </p:spPr>
        <p:txBody>
          <a:bodyPr/>
          <a:lstStyle/>
          <a:p>
            <a:r>
              <a:rPr lang="en-US" sz="2000" dirty="0">
                <a:solidFill>
                  <a:srgbClr val="0070C0"/>
                </a:solidFill>
              </a:rPr>
              <a:t>50</a:t>
            </a:r>
            <a:r>
              <a:rPr lang="en-US" sz="2000" dirty="0"/>
              <a:t>-6-100</a:t>
            </a:r>
          </a:p>
        </p:txBody>
      </p:sp>
      <p:sp>
        <p:nvSpPr>
          <p:cNvPr id="10" name="TextBox 1"/>
          <p:cNvSpPr txBox="1">
            <a:spLocks noChangeArrowheads="1"/>
          </p:cNvSpPr>
          <p:nvPr/>
        </p:nvSpPr>
        <p:spPr bwMode="auto">
          <a:xfrm>
            <a:off x="2971800" y="2981325"/>
            <a:ext cx="1585912" cy="295275"/>
          </a:xfrm>
          <a:prstGeom prst="rect">
            <a:avLst/>
          </a:prstGeom>
          <a:noFill/>
          <a:ln w="9525">
            <a:noFill/>
            <a:miter lim="800000"/>
            <a:headEnd/>
            <a:tailEnd/>
          </a:ln>
        </p:spPr>
        <p:txBody>
          <a:bodyPr/>
          <a:lstStyle/>
          <a:p>
            <a:r>
              <a:rPr lang="en-US" sz="2000" dirty="0" smtClean="0">
                <a:solidFill>
                  <a:srgbClr val="0070C0"/>
                </a:solidFill>
              </a:rPr>
              <a:t>100</a:t>
            </a:r>
            <a:r>
              <a:rPr lang="en-US" sz="2000" dirty="0" smtClean="0"/>
              <a:t>-6-100</a:t>
            </a:r>
            <a:endParaRPr lang="en-US" sz="2000" dirty="0"/>
          </a:p>
        </p:txBody>
      </p:sp>
      <p:sp>
        <p:nvSpPr>
          <p:cNvPr id="23" name="フッター プレースホルダ 22"/>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24" name="日付プレースホルダ 23"/>
          <p:cNvSpPr>
            <a:spLocks noGrp="1"/>
          </p:cNvSpPr>
          <p:nvPr>
            <p:ph type="dt" sz="half" idx="2"/>
          </p:nvPr>
        </p:nvSpPr>
        <p:spPr/>
        <p:txBody>
          <a:bodyPr/>
          <a:lstStyle/>
          <a:p>
            <a:r>
              <a:rPr kumimoji="1" lang="en-US" altLang="ja-JP" smtClean="0"/>
              <a:t>19 May 2011</a:t>
            </a:r>
            <a:endParaRPr kumimoji="1" lang="ja-JP" altLang="en-US" dirty="0"/>
          </a:p>
        </p:txBody>
      </p:sp>
      <p:sp>
        <p:nvSpPr>
          <p:cNvPr id="27" name="タイトル 26"/>
          <p:cNvSpPr>
            <a:spLocks noGrp="1"/>
          </p:cNvSpPr>
          <p:nvPr>
            <p:ph type="title"/>
          </p:nvPr>
        </p:nvSpPr>
        <p:spPr/>
        <p:txBody>
          <a:bodyPr/>
          <a:lstStyle/>
          <a:p>
            <a:r>
              <a:rPr kumimoji="1" lang="en-US" altLang="ja-JP" dirty="0" smtClean="0"/>
              <a:t>Performance Loss due to Under-allocation of Apache Threads</a:t>
            </a:r>
            <a:endParaRPr kumimoji="1" lang="ja-JP" altLang="en-US" dirty="0"/>
          </a:p>
        </p:txBody>
      </p:sp>
      <p:sp>
        <p:nvSpPr>
          <p:cNvPr id="17" name="TextBox 1"/>
          <p:cNvSpPr txBox="1">
            <a:spLocks noChangeArrowheads="1"/>
          </p:cNvSpPr>
          <p:nvPr/>
        </p:nvSpPr>
        <p:spPr bwMode="auto">
          <a:xfrm>
            <a:off x="1219200" y="1295400"/>
            <a:ext cx="3429000" cy="381000"/>
          </a:xfrm>
          <a:prstGeom prst="rect">
            <a:avLst/>
          </a:prstGeom>
          <a:noFill/>
          <a:ln w="9525">
            <a:noFill/>
            <a:miter lim="800000"/>
            <a:headEnd/>
            <a:tailEnd/>
          </a:ln>
        </p:spPr>
        <p:txBody>
          <a:bodyPr/>
          <a:lstStyle/>
          <a:p>
            <a:r>
              <a:rPr lang="en-US" sz="2400" b="1" dirty="0" err="1" smtClean="0"/>
              <a:t>Goodput</a:t>
            </a:r>
            <a:r>
              <a:rPr lang="en-US" sz="2400" b="1" dirty="0" smtClean="0"/>
              <a:t>  1/4/1/4</a:t>
            </a:r>
            <a:endParaRPr lang="en-US" sz="2400" b="1" dirty="0"/>
          </a:p>
        </p:txBody>
      </p:sp>
      <p:sp>
        <p:nvSpPr>
          <p:cNvPr id="14" name="TextBox 1"/>
          <p:cNvSpPr txBox="1">
            <a:spLocks noChangeArrowheads="1"/>
          </p:cNvSpPr>
          <p:nvPr/>
        </p:nvSpPr>
        <p:spPr bwMode="auto">
          <a:xfrm>
            <a:off x="5257800" y="1308096"/>
            <a:ext cx="4038600" cy="329373"/>
          </a:xfrm>
          <a:prstGeom prst="rect">
            <a:avLst/>
          </a:prstGeom>
          <a:noFill/>
          <a:ln w="9525">
            <a:noFill/>
            <a:miter lim="800000"/>
            <a:headEnd/>
            <a:tailEnd/>
          </a:ln>
        </p:spPr>
        <p:txBody>
          <a:bodyPr/>
          <a:lstStyle/>
          <a:p>
            <a:r>
              <a:rPr lang="en-US" sz="2400" b="1" dirty="0" smtClean="0"/>
              <a:t>CPU utilization in CJDBC</a:t>
            </a:r>
            <a:endParaRPr lang="en-US" sz="2400" b="1" dirty="0"/>
          </a:p>
        </p:txBody>
      </p:sp>
      <p:cxnSp>
        <p:nvCxnSpPr>
          <p:cNvPr id="18" name="Straight Arrow Connector 17"/>
          <p:cNvCxnSpPr/>
          <p:nvPr/>
        </p:nvCxnSpPr>
        <p:spPr>
          <a:xfrm rot="5400000">
            <a:off x="8045448" y="4298952"/>
            <a:ext cx="292104" cy="762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7810500" y="2095500"/>
            <a:ext cx="304800" cy="2286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1"/>
          <p:cNvSpPr txBox="1">
            <a:spLocks noChangeArrowheads="1"/>
          </p:cNvSpPr>
          <p:nvPr/>
        </p:nvSpPr>
        <p:spPr bwMode="auto">
          <a:xfrm>
            <a:off x="7620001" y="3839163"/>
            <a:ext cx="1676400" cy="295275"/>
          </a:xfrm>
          <a:prstGeom prst="rect">
            <a:avLst/>
          </a:prstGeom>
          <a:noFill/>
          <a:ln w="9525">
            <a:noFill/>
            <a:miter lim="800000"/>
            <a:headEnd/>
            <a:tailEnd/>
          </a:ln>
        </p:spPr>
        <p:txBody>
          <a:bodyPr/>
          <a:lstStyle/>
          <a:p>
            <a:r>
              <a:rPr lang="en-US" sz="2000" dirty="0">
                <a:solidFill>
                  <a:srgbClr val="0070C0"/>
                </a:solidFill>
              </a:rPr>
              <a:t>30</a:t>
            </a:r>
            <a:r>
              <a:rPr lang="en-US" sz="2000" dirty="0"/>
              <a:t>-6-100</a:t>
            </a:r>
          </a:p>
        </p:txBody>
      </p:sp>
      <p:sp>
        <p:nvSpPr>
          <p:cNvPr id="26" name="TextBox 1"/>
          <p:cNvSpPr txBox="1">
            <a:spLocks noChangeArrowheads="1"/>
          </p:cNvSpPr>
          <p:nvPr/>
        </p:nvSpPr>
        <p:spPr bwMode="auto">
          <a:xfrm>
            <a:off x="7543800" y="2362200"/>
            <a:ext cx="1662113" cy="295275"/>
          </a:xfrm>
          <a:prstGeom prst="rect">
            <a:avLst/>
          </a:prstGeom>
          <a:noFill/>
          <a:ln w="9525">
            <a:noFill/>
            <a:miter lim="800000"/>
            <a:headEnd/>
            <a:tailEnd/>
          </a:ln>
        </p:spPr>
        <p:txBody>
          <a:bodyPr/>
          <a:lstStyle/>
          <a:p>
            <a:r>
              <a:rPr lang="en-US" sz="2000" dirty="0" smtClean="0">
                <a:solidFill>
                  <a:srgbClr val="0070C0"/>
                </a:solidFill>
              </a:rPr>
              <a:t>400</a:t>
            </a:r>
            <a:r>
              <a:rPr lang="en-US" sz="2000" dirty="0" smtClean="0"/>
              <a:t>-6-100</a:t>
            </a:r>
            <a:endParaRPr lang="en-US" sz="2000" dirty="0"/>
          </a:p>
        </p:txBody>
      </p:sp>
      <p:sp>
        <p:nvSpPr>
          <p:cNvPr id="20" name="Text Box 9"/>
          <p:cNvSpPr txBox="1">
            <a:spLocks noChangeArrowheads="1"/>
          </p:cNvSpPr>
          <p:nvPr/>
        </p:nvSpPr>
        <p:spPr bwMode="auto">
          <a:xfrm>
            <a:off x="838200" y="5517136"/>
            <a:ext cx="8077200" cy="863441"/>
          </a:xfrm>
          <a:prstGeom prst="rect">
            <a:avLst/>
          </a:prstGeom>
          <a:noFill/>
          <a:ln w="9525">
            <a:noFill/>
            <a:miter lim="800000"/>
            <a:headEnd/>
            <a:tailEnd/>
          </a:ln>
        </p:spPr>
        <p:txBody>
          <a:bodyPr wrap="square">
            <a:spAutoFit/>
          </a:bodyPr>
          <a:lstStyle/>
          <a:p>
            <a:pPr algn="just">
              <a:lnSpc>
                <a:spcPts val="3000"/>
              </a:lnSpc>
            </a:pPr>
            <a:r>
              <a:rPr lang="en-US" sz="2800" dirty="0" smtClean="0">
                <a:solidFill>
                  <a:srgbClr val="0000FF"/>
                </a:solidFill>
              </a:rPr>
              <a:t>Low allocation of Apache threads degrades</a:t>
            </a:r>
          </a:p>
          <a:p>
            <a:pPr algn="just">
              <a:lnSpc>
                <a:spcPts val="3000"/>
              </a:lnSpc>
            </a:pPr>
            <a:r>
              <a:rPr lang="en-US" sz="2800" dirty="0" smtClean="0">
                <a:solidFill>
                  <a:srgbClr val="0000FF"/>
                </a:solidFill>
              </a:rPr>
              <a:t>the system performance</a:t>
            </a:r>
          </a:p>
        </p:txBody>
      </p:sp>
      <p:sp>
        <p:nvSpPr>
          <p:cNvPr id="28" name="Oval 27"/>
          <p:cNvSpPr/>
          <p:nvPr/>
        </p:nvSpPr>
        <p:spPr>
          <a:xfrm>
            <a:off x="7467600" y="3810000"/>
            <a:ext cx="1447800" cy="414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85677">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blinds(horizontal)">
                                      <p:cBhvr>
                                        <p:cTn id="10" dur="500"/>
                                        <p:tgtEl>
                                          <p:spTgt spid="2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 11"/>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3" name="日付プレースホルダ 12"/>
          <p:cNvSpPr>
            <a:spLocks noGrp="1"/>
          </p:cNvSpPr>
          <p:nvPr>
            <p:ph type="dt" sz="half" idx="2"/>
          </p:nvPr>
        </p:nvSpPr>
        <p:spPr/>
        <p:txBody>
          <a:bodyPr/>
          <a:lstStyle/>
          <a:p>
            <a:r>
              <a:rPr kumimoji="1" lang="en-US" altLang="ja-JP" smtClean="0"/>
              <a:t>19 May 2011</a:t>
            </a:r>
            <a:endParaRPr kumimoji="1" lang="ja-JP" altLang="en-US" dirty="0"/>
          </a:p>
        </p:txBody>
      </p:sp>
      <p:sp>
        <p:nvSpPr>
          <p:cNvPr id="14" name="タイトル 13"/>
          <p:cNvSpPr>
            <a:spLocks noGrp="1"/>
          </p:cNvSpPr>
          <p:nvPr>
            <p:ph type="title"/>
          </p:nvPr>
        </p:nvSpPr>
        <p:spPr/>
        <p:txBody>
          <a:bodyPr/>
          <a:lstStyle/>
          <a:p>
            <a:r>
              <a:rPr kumimoji="1" lang="en-US" altLang="ja-JP" dirty="0" smtClean="0"/>
              <a:t>Non-Trivial Correlation between Apache and Tomcat Threads (1)</a:t>
            </a:r>
            <a:endParaRPr kumimoji="1" lang="ja-JP" altLang="en-US" dirty="0"/>
          </a:p>
        </p:txBody>
      </p:sp>
      <p:pic>
        <p:nvPicPr>
          <p:cNvPr id="11" name="Picture 3"/>
          <p:cNvPicPr>
            <a:picLocks noChangeAspect="1" noChangeArrowheads="1"/>
          </p:cNvPicPr>
          <p:nvPr/>
        </p:nvPicPr>
        <p:blipFill>
          <a:blip r:embed="rId4" cstate="print"/>
          <a:srcRect/>
          <a:stretch>
            <a:fillRect/>
          </a:stretch>
        </p:blipFill>
        <p:spPr bwMode="auto">
          <a:xfrm>
            <a:off x="221356" y="1676400"/>
            <a:ext cx="5341244" cy="4195763"/>
          </a:xfrm>
          <a:prstGeom prst="rect">
            <a:avLst/>
          </a:prstGeom>
          <a:noFill/>
          <a:ln w="9525">
            <a:noFill/>
            <a:miter lim="800000"/>
            <a:headEnd/>
            <a:tailEnd/>
          </a:ln>
        </p:spPr>
      </p:pic>
      <p:sp>
        <p:nvSpPr>
          <p:cNvPr id="15" name="TextBox 1"/>
          <p:cNvSpPr txBox="1">
            <a:spLocks noChangeArrowheads="1"/>
          </p:cNvSpPr>
          <p:nvPr/>
        </p:nvSpPr>
        <p:spPr bwMode="auto">
          <a:xfrm>
            <a:off x="381000" y="1394001"/>
            <a:ext cx="2162591" cy="457200"/>
          </a:xfrm>
          <a:prstGeom prst="rect">
            <a:avLst/>
          </a:prstGeom>
          <a:noFill/>
          <a:ln w="9525">
            <a:noFill/>
            <a:miter lim="800000"/>
            <a:headEnd/>
            <a:tailEnd/>
          </a:ln>
        </p:spPr>
        <p:txBody>
          <a:bodyPr/>
          <a:lstStyle/>
          <a:p>
            <a:r>
              <a:rPr lang="en-US" sz="3200" dirty="0">
                <a:solidFill>
                  <a:srgbClr val="FF0000"/>
                </a:solidFill>
              </a:rPr>
              <a:t>30</a:t>
            </a:r>
            <a:r>
              <a:rPr lang="en-US" sz="3200" dirty="0"/>
              <a:t>-</a:t>
            </a:r>
            <a:r>
              <a:rPr lang="en-US" sz="3200" dirty="0">
                <a:solidFill>
                  <a:srgbClr val="00B0F0"/>
                </a:solidFill>
              </a:rPr>
              <a:t>6</a:t>
            </a:r>
            <a:r>
              <a:rPr lang="en-US" sz="3200" dirty="0"/>
              <a:t>-100</a:t>
            </a:r>
          </a:p>
        </p:txBody>
      </p:sp>
      <p:sp>
        <p:nvSpPr>
          <p:cNvPr id="16" name="Text Box 9"/>
          <p:cNvSpPr txBox="1">
            <a:spLocks noChangeArrowheads="1"/>
          </p:cNvSpPr>
          <p:nvPr/>
        </p:nvSpPr>
        <p:spPr bwMode="auto">
          <a:xfrm>
            <a:off x="6172200" y="4267200"/>
            <a:ext cx="2743200" cy="584775"/>
          </a:xfrm>
          <a:prstGeom prst="rect">
            <a:avLst/>
          </a:prstGeom>
          <a:noFill/>
          <a:ln w="9525">
            <a:noFill/>
            <a:miter lim="800000"/>
            <a:headEnd/>
            <a:tailEnd/>
          </a:ln>
        </p:spPr>
        <p:txBody>
          <a:bodyPr wrap="square">
            <a:spAutoFit/>
          </a:bodyPr>
          <a:lstStyle/>
          <a:p>
            <a:pPr eaLnBrk="0" hangingPunct="0"/>
            <a:r>
              <a:rPr lang="en-US" sz="3200" dirty="0" smtClean="0">
                <a:solidFill>
                  <a:srgbClr val="0000FF"/>
                </a:solidFill>
                <a:latin typeface="Verdana" pitchFamily="34" charset="0"/>
              </a:rPr>
              <a:t>30 &gt; 6 * 4</a:t>
            </a:r>
            <a:endParaRPr lang="en-US" sz="3200" dirty="0">
              <a:solidFill>
                <a:srgbClr val="0000FF"/>
              </a:solidFill>
              <a:latin typeface="Verdana" pitchFamily="34" charset="0"/>
            </a:endParaRPr>
          </a:p>
        </p:txBody>
      </p:sp>
      <p:cxnSp>
        <p:nvCxnSpPr>
          <p:cNvPr id="17" name="Straight Arrow Connector 16"/>
          <p:cNvCxnSpPr/>
          <p:nvPr/>
        </p:nvCxnSpPr>
        <p:spPr>
          <a:xfrm>
            <a:off x="1219200" y="1828800"/>
            <a:ext cx="1981200" cy="533400"/>
          </a:xfrm>
          <a:prstGeom prst="straightConnector1">
            <a:avLst/>
          </a:prstGeom>
          <a:ln w="1905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876300" y="1965501"/>
            <a:ext cx="838200" cy="76200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Text Box 9"/>
          <p:cNvSpPr txBox="1">
            <a:spLocks noChangeArrowheads="1"/>
          </p:cNvSpPr>
          <p:nvPr/>
        </p:nvSpPr>
        <p:spPr bwMode="auto">
          <a:xfrm>
            <a:off x="5181600" y="4960203"/>
            <a:ext cx="3886200" cy="892552"/>
          </a:xfrm>
          <a:prstGeom prst="rect">
            <a:avLst/>
          </a:prstGeom>
          <a:solidFill>
            <a:schemeClr val="accent5">
              <a:lumMod val="40000"/>
              <a:lumOff val="60000"/>
            </a:schemeClr>
          </a:solidFill>
          <a:ln w="9525">
            <a:noFill/>
            <a:miter lim="800000"/>
            <a:headEnd/>
            <a:tailEnd/>
          </a:ln>
        </p:spPr>
        <p:txBody>
          <a:bodyPr wrap="square">
            <a:spAutoFit/>
          </a:bodyPr>
          <a:lstStyle/>
          <a:p>
            <a:pPr eaLnBrk="0" hangingPunct="0"/>
            <a:r>
              <a:rPr lang="en-US" sz="2600" dirty="0" smtClean="0">
                <a:latin typeface="Verdana" pitchFamily="34" charset="0"/>
              </a:rPr>
              <a:t>Why are 30 threads in Apache not enough?  </a:t>
            </a:r>
            <a:endParaRPr lang="en-US" sz="2600" dirty="0">
              <a:latin typeface="Verdana" pitchFamily="34" charset="0"/>
            </a:endParaRPr>
          </a:p>
        </p:txBody>
      </p:sp>
    </p:spTree>
    <p:custDataLst>
      <p:tags r:id="rId1"/>
    </p:custDataLst>
  </p:cSld>
  <p:clrMapOvr>
    <a:masterClrMapping/>
  </p:clrMapOvr>
  <p:transition advTm="50622">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6"/>
                                        </p:tgtEl>
                                      </p:cBhvr>
                                    </p:animEffect>
                                    <p:animScale>
                                      <p:cBhvr>
                                        <p:cTn id="11" dur="250" autoRev="1" fill="hold"/>
                                        <p:tgtEl>
                                          <p:spTgt spid="16"/>
                                        </p:tgtEl>
                                      </p:cBhvr>
                                      <p:by x="105000" y="105000"/>
                                    </p:animScale>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2" name="Picture 12"/>
          <p:cNvPicPr>
            <a:picLocks noChangeAspect="1" noChangeArrowheads="1"/>
          </p:cNvPicPr>
          <p:nvPr/>
        </p:nvPicPr>
        <p:blipFill>
          <a:blip r:embed="rId5" cstate="print"/>
          <a:srcRect/>
          <a:stretch>
            <a:fillRect/>
          </a:stretch>
        </p:blipFill>
        <p:spPr bwMode="auto">
          <a:xfrm>
            <a:off x="1676400" y="1127678"/>
            <a:ext cx="5486400" cy="4158698"/>
          </a:xfrm>
          <a:prstGeom prst="rect">
            <a:avLst/>
          </a:prstGeom>
          <a:noFill/>
          <a:ln w="9525">
            <a:noFill/>
            <a:miter lim="800000"/>
            <a:headEnd/>
            <a:tailEnd/>
          </a:ln>
        </p:spPr>
      </p:pic>
      <p:sp>
        <p:nvSpPr>
          <p:cNvPr id="2" name="フッター プレースホルダ 1"/>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3" name="日付プレースホルダ 2"/>
          <p:cNvSpPr>
            <a:spLocks noGrp="1"/>
          </p:cNvSpPr>
          <p:nvPr>
            <p:ph type="dt" sz="half" idx="2"/>
          </p:nvPr>
        </p:nvSpPr>
        <p:spPr/>
        <p:txBody>
          <a:bodyPr/>
          <a:lstStyle/>
          <a:p>
            <a:r>
              <a:rPr kumimoji="1" lang="en-US" altLang="ja-JP" smtClean="0"/>
              <a:t>19 May 2011</a:t>
            </a:r>
            <a:endParaRPr kumimoji="1" lang="ja-JP" altLang="en-US" dirty="0"/>
          </a:p>
        </p:txBody>
      </p:sp>
      <p:sp>
        <p:nvSpPr>
          <p:cNvPr id="5" name="タイトル 4"/>
          <p:cNvSpPr>
            <a:spLocks noGrp="1"/>
          </p:cNvSpPr>
          <p:nvPr>
            <p:ph type="title"/>
          </p:nvPr>
        </p:nvSpPr>
        <p:spPr/>
        <p:txBody>
          <a:bodyPr/>
          <a:lstStyle/>
          <a:p>
            <a:r>
              <a:rPr kumimoji="1" lang="en-US" altLang="ja-JP" dirty="0" smtClean="0"/>
              <a:t>Non-Trivial Correlation between Apache and Tomcat Threads (2)</a:t>
            </a:r>
            <a:endParaRPr kumimoji="1" lang="ja-JP" altLang="en-US" dirty="0"/>
          </a:p>
        </p:txBody>
      </p:sp>
      <p:cxnSp>
        <p:nvCxnSpPr>
          <p:cNvPr id="12" name="Straight Arrow Connector 11"/>
          <p:cNvCxnSpPr/>
          <p:nvPr/>
        </p:nvCxnSpPr>
        <p:spPr>
          <a:xfrm>
            <a:off x="685800" y="2209800"/>
            <a:ext cx="176884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2590800"/>
            <a:ext cx="3429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819400" y="3732211"/>
            <a:ext cx="3505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762000" y="4038600"/>
            <a:ext cx="17526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 y="4114800"/>
            <a:ext cx="16764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484620" y="2209800"/>
            <a:ext cx="304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27230" y="2590800"/>
            <a:ext cx="304800" cy="1143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484620" y="3733800"/>
            <a:ext cx="3048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84620" y="4038600"/>
            <a:ext cx="304800" cy="76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graphicFrame>
        <p:nvGraphicFramePr>
          <p:cNvPr id="112646" name="Object 6"/>
          <p:cNvGraphicFramePr>
            <a:graphicFrameLocks noChangeAspect="1"/>
          </p:cNvGraphicFramePr>
          <p:nvPr/>
        </p:nvGraphicFramePr>
        <p:xfrm>
          <a:off x="762000" y="2285999"/>
          <a:ext cx="1066800" cy="695939"/>
        </p:xfrm>
        <a:graphic>
          <a:graphicData uri="http://schemas.openxmlformats.org/presentationml/2006/ole">
            <p:oleObj spid="_x0000_s116738" name="Visio" r:id="rId6" imgW="739761" imgH="481831" progId="Visio.Drawing.11">
              <p:link updateAutomatic="1"/>
            </p:oleObj>
          </a:graphicData>
        </a:graphic>
      </p:graphicFrame>
      <p:graphicFrame>
        <p:nvGraphicFramePr>
          <p:cNvPr id="112647" name="Object 7"/>
          <p:cNvGraphicFramePr>
            <a:graphicFrameLocks noChangeAspect="1"/>
          </p:cNvGraphicFramePr>
          <p:nvPr/>
        </p:nvGraphicFramePr>
        <p:xfrm>
          <a:off x="2971800" y="2362200"/>
          <a:ext cx="230779" cy="286777"/>
        </p:xfrm>
        <a:graphic>
          <a:graphicData uri="http://schemas.openxmlformats.org/presentationml/2006/ole">
            <p:oleObj spid="_x0000_s116739" name="Visio" r:id="rId7" imgW="127526" imgH="268584" progId="Visio.Drawing.11">
              <p:link updateAutomatic="1"/>
            </p:oleObj>
          </a:graphicData>
        </a:graphic>
      </p:graphicFrame>
      <p:graphicFrame>
        <p:nvGraphicFramePr>
          <p:cNvPr id="112648" name="Object 8"/>
          <p:cNvGraphicFramePr>
            <a:graphicFrameLocks noChangeAspect="1"/>
          </p:cNvGraphicFramePr>
          <p:nvPr/>
        </p:nvGraphicFramePr>
        <p:xfrm>
          <a:off x="5499100" y="3371850"/>
          <a:ext cx="215900" cy="361950"/>
        </p:xfrm>
        <a:graphic>
          <a:graphicData uri="http://schemas.openxmlformats.org/presentationml/2006/ole">
            <p:oleObj spid="_x0000_s116740" name="Visio" r:id="rId8" imgW="127526" imgH="268584" progId="Visio.Drawing.11">
              <p:link updateAutomatic="1"/>
            </p:oleObj>
          </a:graphicData>
        </a:graphic>
      </p:graphicFrame>
      <p:graphicFrame>
        <p:nvGraphicFramePr>
          <p:cNvPr id="112649" name="Object 9"/>
          <p:cNvGraphicFramePr>
            <a:graphicFrameLocks noChangeAspect="1"/>
          </p:cNvGraphicFramePr>
          <p:nvPr/>
        </p:nvGraphicFramePr>
        <p:xfrm>
          <a:off x="762000" y="3334062"/>
          <a:ext cx="1066800" cy="664564"/>
        </p:xfrm>
        <a:graphic>
          <a:graphicData uri="http://schemas.openxmlformats.org/presentationml/2006/ole">
            <p:oleObj spid="_x0000_s116741" name="Visio" r:id="rId9" imgW="774614" imgH="481831" progId="Visio.Drawing.11">
              <p:link updateAutomatic="1"/>
            </p:oleObj>
          </a:graphicData>
        </a:graphic>
      </p:graphicFrame>
      <p:graphicFrame>
        <p:nvGraphicFramePr>
          <p:cNvPr id="112651" name="Object 11"/>
          <p:cNvGraphicFramePr>
            <a:graphicFrameLocks noChangeAspect="1"/>
          </p:cNvGraphicFramePr>
          <p:nvPr/>
        </p:nvGraphicFramePr>
        <p:xfrm>
          <a:off x="761999" y="4114800"/>
          <a:ext cx="1345903" cy="381000"/>
        </p:xfrm>
        <a:graphic>
          <a:graphicData uri="http://schemas.openxmlformats.org/presentationml/2006/ole">
            <p:oleObj spid="_x0000_s116742" name="Visio" r:id="rId10" imgW="947531" imgH="268584" progId="Visio.Drawing.11">
              <p:link updateAutomatic="1"/>
            </p:oleObj>
          </a:graphicData>
        </a:graphic>
      </p:graphicFrame>
      <p:sp>
        <p:nvSpPr>
          <p:cNvPr id="36" name="TextBox 1"/>
          <p:cNvSpPr txBox="1">
            <a:spLocks noChangeArrowheads="1"/>
          </p:cNvSpPr>
          <p:nvPr/>
        </p:nvSpPr>
        <p:spPr bwMode="auto">
          <a:xfrm>
            <a:off x="3048000" y="4148800"/>
            <a:ext cx="2362200" cy="575600"/>
          </a:xfrm>
          <a:prstGeom prst="rect">
            <a:avLst/>
          </a:prstGeom>
          <a:noFill/>
          <a:ln w="9525">
            <a:noFill/>
            <a:miter lim="800000"/>
            <a:headEnd/>
            <a:tailEnd/>
          </a:ln>
        </p:spPr>
        <p:txBody>
          <a:bodyPr/>
          <a:lstStyle/>
          <a:p>
            <a:r>
              <a:rPr lang="en-US" sz="2200" dirty="0" smtClean="0">
                <a:solidFill>
                  <a:srgbClr val="0070C0"/>
                </a:solidFill>
              </a:rPr>
              <a:t>Waiting for TCP FIN reply from the client</a:t>
            </a:r>
            <a:endParaRPr lang="en-US" sz="2200" dirty="0">
              <a:solidFill>
                <a:srgbClr val="0070C0"/>
              </a:solidFill>
            </a:endParaRPr>
          </a:p>
        </p:txBody>
      </p:sp>
      <p:cxnSp>
        <p:nvCxnSpPr>
          <p:cNvPr id="32" name="直線矢印コネクタ 31"/>
          <p:cNvCxnSpPr>
            <a:stCxn id="36" idx="1"/>
            <a:endCxn id="27" idx="3"/>
          </p:cNvCxnSpPr>
          <p:nvPr/>
        </p:nvCxnSpPr>
        <p:spPr>
          <a:xfrm rot="10800000">
            <a:off x="2789420" y="4076700"/>
            <a:ext cx="258580" cy="359900"/>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ransition advTm="72821">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46"/>
                                        </p:tgtEl>
                                        <p:attrNameLst>
                                          <p:attrName>style.visibility</p:attrName>
                                        </p:attrNameLst>
                                      </p:cBhvr>
                                      <p:to>
                                        <p:strVal val="visible"/>
                                      </p:to>
                                    </p:set>
                                    <p:anim calcmode="lin" valueType="num">
                                      <p:cBhvr additive="base">
                                        <p:cTn id="11" dur="500" fill="hold"/>
                                        <p:tgtEl>
                                          <p:spTgt spid="112646"/>
                                        </p:tgtEl>
                                        <p:attrNameLst>
                                          <p:attrName>ppt_x</p:attrName>
                                        </p:attrNameLst>
                                      </p:cBhvr>
                                      <p:tavLst>
                                        <p:tav tm="0">
                                          <p:val>
                                            <p:strVal val="0-#ppt_w/2"/>
                                          </p:val>
                                        </p:tav>
                                        <p:tav tm="100000">
                                          <p:val>
                                            <p:strVal val="#ppt_x"/>
                                          </p:val>
                                        </p:tav>
                                      </p:tavLst>
                                    </p:anim>
                                    <p:anim calcmode="lin" valueType="num">
                                      <p:cBhvr additive="base">
                                        <p:cTn id="12" dur="500" fill="hold"/>
                                        <p:tgtEl>
                                          <p:spTgt spid="11264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12647"/>
                                        </p:tgtEl>
                                        <p:attrNameLst>
                                          <p:attrName>style.visibility</p:attrName>
                                        </p:attrNameLst>
                                      </p:cBhvr>
                                      <p:to>
                                        <p:strVal val="visible"/>
                                      </p:to>
                                    </p:set>
                                    <p:animEffect transition="in" filter="wipe(left)">
                                      <p:cBhvr>
                                        <p:cTn id="23" dur="500"/>
                                        <p:tgtEl>
                                          <p:spTgt spid="112647"/>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2" fill="hold" nodeType="withEffect">
                                  <p:stCondLst>
                                    <p:cond delay="0"/>
                                  </p:stCondLst>
                                  <p:childTnLst>
                                    <p:set>
                                      <p:cBhvr>
                                        <p:cTn id="33" dur="1" fill="hold">
                                          <p:stCondLst>
                                            <p:cond delay="0"/>
                                          </p:stCondLst>
                                        </p:cTn>
                                        <p:tgtEl>
                                          <p:spTgt spid="112648"/>
                                        </p:tgtEl>
                                        <p:attrNameLst>
                                          <p:attrName>style.visibility</p:attrName>
                                        </p:attrNameLst>
                                      </p:cBhvr>
                                      <p:to>
                                        <p:strVal val="visible"/>
                                      </p:to>
                                    </p:set>
                                    <p:animEffect transition="in" filter="wipe(right)">
                                      <p:cBhvr>
                                        <p:cTn id="34" dur="500"/>
                                        <p:tgtEl>
                                          <p:spTgt spid="112648"/>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112649"/>
                                        </p:tgtEl>
                                        <p:attrNameLst>
                                          <p:attrName>style.visibility</p:attrName>
                                        </p:attrNameLst>
                                      </p:cBhvr>
                                      <p:to>
                                        <p:strVal val="visible"/>
                                      </p:to>
                                    </p:set>
                                    <p:animEffect transition="in" filter="wipe(right)">
                                      <p:cBhvr>
                                        <p:cTn id="42" dur="500"/>
                                        <p:tgtEl>
                                          <p:spTgt spid="112649"/>
                                        </p:tgtEl>
                                      </p:cBhvr>
                                    </p:animEffect>
                                  </p:childTnLst>
                                </p:cTn>
                              </p:par>
                              <p:par>
                                <p:cTn id="43" presetID="22" presetClass="entr" presetSubtype="2"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500"/>
                                        <p:tgtEl>
                                          <p:spTgt spid="27"/>
                                        </p:tgtEl>
                                      </p:cBhvr>
                                    </p:animEffect>
                                  </p:childTnLst>
                                </p:cTn>
                              </p:par>
                            </p:childTnLst>
                          </p:cTn>
                        </p:par>
                        <p:par>
                          <p:cTn id="50" fill="hold">
                            <p:stCondLst>
                              <p:cond delay="4000"/>
                            </p:stCondLst>
                            <p:childTnLst>
                              <p:par>
                                <p:cTn id="51" presetID="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2651"/>
                                        </p:tgtEl>
                                        <p:attrNameLst>
                                          <p:attrName>style.visibility</p:attrName>
                                        </p:attrNameLst>
                                      </p:cBhvr>
                                      <p:to>
                                        <p:strVal val="visible"/>
                                      </p:to>
                                    </p:set>
                                    <p:anim calcmode="lin" valueType="num">
                                      <p:cBhvr additive="base">
                                        <p:cTn id="57" dur="500" fill="hold"/>
                                        <p:tgtEl>
                                          <p:spTgt spid="112651"/>
                                        </p:tgtEl>
                                        <p:attrNameLst>
                                          <p:attrName>ppt_x</p:attrName>
                                        </p:attrNameLst>
                                      </p:cBhvr>
                                      <p:tavLst>
                                        <p:tav tm="0">
                                          <p:val>
                                            <p:strVal val="0-#ppt_w/2"/>
                                          </p:val>
                                        </p:tav>
                                        <p:tav tm="100000">
                                          <p:val>
                                            <p:strVal val="#ppt_x"/>
                                          </p:val>
                                        </p:tav>
                                      </p:tavLst>
                                    </p:anim>
                                    <p:anim calcmode="lin" valueType="num">
                                      <p:cBhvr additive="base">
                                        <p:cTn id="58" dur="500" fill="hold"/>
                                        <p:tgtEl>
                                          <p:spTgt spid="11265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3" presetClass="entr" presetSubtype="1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linds(horizontal)">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2" name="Picture 12"/>
          <p:cNvPicPr>
            <a:picLocks noChangeAspect="1" noChangeArrowheads="1"/>
          </p:cNvPicPr>
          <p:nvPr/>
        </p:nvPicPr>
        <p:blipFill>
          <a:blip r:embed="rId5" cstate="print"/>
          <a:srcRect/>
          <a:stretch>
            <a:fillRect/>
          </a:stretch>
        </p:blipFill>
        <p:spPr bwMode="auto">
          <a:xfrm>
            <a:off x="1676400" y="1127678"/>
            <a:ext cx="5486400" cy="4158698"/>
          </a:xfrm>
          <a:prstGeom prst="rect">
            <a:avLst/>
          </a:prstGeom>
          <a:noFill/>
          <a:ln w="9525">
            <a:noFill/>
            <a:miter lim="800000"/>
            <a:headEnd/>
            <a:tailEnd/>
          </a:ln>
        </p:spPr>
      </p:pic>
      <p:sp>
        <p:nvSpPr>
          <p:cNvPr id="2" name="フッター プレースホルダ 1"/>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3" name="日付プレースホルダ 2"/>
          <p:cNvSpPr>
            <a:spLocks noGrp="1"/>
          </p:cNvSpPr>
          <p:nvPr>
            <p:ph type="dt" sz="half" idx="2"/>
          </p:nvPr>
        </p:nvSpPr>
        <p:spPr/>
        <p:txBody>
          <a:bodyPr/>
          <a:lstStyle/>
          <a:p>
            <a:r>
              <a:rPr kumimoji="1" lang="en-US" altLang="ja-JP" smtClean="0"/>
              <a:t>19 May 2011</a:t>
            </a:r>
            <a:endParaRPr kumimoji="1" lang="ja-JP" altLang="en-US" dirty="0"/>
          </a:p>
        </p:txBody>
      </p:sp>
      <p:sp>
        <p:nvSpPr>
          <p:cNvPr id="5" name="タイトル 4"/>
          <p:cNvSpPr>
            <a:spLocks noGrp="1"/>
          </p:cNvSpPr>
          <p:nvPr>
            <p:ph type="title"/>
          </p:nvPr>
        </p:nvSpPr>
        <p:spPr/>
        <p:txBody>
          <a:bodyPr/>
          <a:lstStyle/>
          <a:p>
            <a:r>
              <a:rPr kumimoji="1" lang="en-US" altLang="ja-JP" dirty="0" smtClean="0"/>
              <a:t>Non-Trivial Correlation between Apache and Tomcat Threads (3)</a:t>
            </a:r>
            <a:endParaRPr kumimoji="1" lang="ja-JP" altLang="en-US" dirty="0"/>
          </a:p>
        </p:txBody>
      </p:sp>
      <p:cxnSp>
        <p:nvCxnSpPr>
          <p:cNvPr id="12" name="Straight Arrow Connector 11"/>
          <p:cNvCxnSpPr/>
          <p:nvPr/>
        </p:nvCxnSpPr>
        <p:spPr>
          <a:xfrm>
            <a:off x="685800" y="2209800"/>
            <a:ext cx="176884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2590800"/>
            <a:ext cx="3429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819400" y="3732211"/>
            <a:ext cx="3505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762000" y="4038600"/>
            <a:ext cx="1752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38200" y="4876800"/>
            <a:ext cx="1600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484620" y="2209800"/>
            <a:ext cx="304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27230" y="2590800"/>
            <a:ext cx="304800" cy="1143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484620" y="3733800"/>
            <a:ext cx="3048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84620" y="4038600"/>
            <a:ext cx="304800" cy="838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graphicFrame>
        <p:nvGraphicFramePr>
          <p:cNvPr id="112646" name="Object 6"/>
          <p:cNvGraphicFramePr>
            <a:graphicFrameLocks noChangeAspect="1"/>
          </p:cNvGraphicFramePr>
          <p:nvPr/>
        </p:nvGraphicFramePr>
        <p:xfrm>
          <a:off x="762000" y="2285999"/>
          <a:ext cx="1066800" cy="695939"/>
        </p:xfrm>
        <a:graphic>
          <a:graphicData uri="http://schemas.openxmlformats.org/presentationml/2006/ole">
            <p:oleObj spid="_x0000_s112646" name="Visio" r:id="rId6" imgW="739761" imgH="481831" progId="Visio.Drawing.11">
              <p:link updateAutomatic="1"/>
            </p:oleObj>
          </a:graphicData>
        </a:graphic>
      </p:graphicFrame>
      <p:graphicFrame>
        <p:nvGraphicFramePr>
          <p:cNvPr id="112647" name="Object 7"/>
          <p:cNvGraphicFramePr>
            <a:graphicFrameLocks noChangeAspect="1"/>
          </p:cNvGraphicFramePr>
          <p:nvPr/>
        </p:nvGraphicFramePr>
        <p:xfrm>
          <a:off x="2971800" y="2362200"/>
          <a:ext cx="230779" cy="286777"/>
        </p:xfrm>
        <a:graphic>
          <a:graphicData uri="http://schemas.openxmlformats.org/presentationml/2006/ole">
            <p:oleObj spid="_x0000_s112647" name="Visio" r:id="rId7" imgW="127526" imgH="268584" progId="Visio.Drawing.11">
              <p:link updateAutomatic="1"/>
            </p:oleObj>
          </a:graphicData>
        </a:graphic>
      </p:graphicFrame>
      <p:graphicFrame>
        <p:nvGraphicFramePr>
          <p:cNvPr id="112648" name="Object 8"/>
          <p:cNvGraphicFramePr>
            <a:graphicFrameLocks noChangeAspect="1"/>
          </p:cNvGraphicFramePr>
          <p:nvPr/>
        </p:nvGraphicFramePr>
        <p:xfrm>
          <a:off x="5499100" y="3371850"/>
          <a:ext cx="215900" cy="361950"/>
        </p:xfrm>
        <a:graphic>
          <a:graphicData uri="http://schemas.openxmlformats.org/presentationml/2006/ole">
            <p:oleObj spid="_x0000_s112648" name="Visio" r:id="rId8" imgW="127526" imgH="268584" progId="Visio.Drawing.11">
              <p:link updateAutomatic="1"/>
            </p:oleObj>
          </a:graphicData>
        </a:graphic>
      </p:graphicFrame>
      <p:graphicFrame>
        <p:nvGraphicFramePr>
          <p:cNvPr id="112649" name="Object 9"/>
          <p:cNvGraphicFramePr>
            <a:graphicFrameLocks noChangeAspect="1"/>
          </p:cNvGraphicFramePr>
          <p:nvPr/>
        </p:nvGraphicFramePr>
        <p:xfrm>
          <a:off x="762000" y="3334062"/>
          <a:ext cx="1066800" cy="664564"/>
        </p:xfrm>
        <a:graphic>
          <a:graphicData uri="http://schemas.openxmlformats.org/presentationml/2006/ole">
            <p:oleObj spid="_x0000_s112649" name="Visio" r:id="rId9" imgW="774614" imgH="481831" progId="Visio.Drawing.11">
              <p:link updateAutomatic="1"/>
            </p:oleObj>
          </a:graphicData>
        </a:graphic>
      </p:graphicFrame>
      <p:graphicFrame>
        <p:nvGraphicFramePr>
          <p:cNvPr id="112651" name="Object 11"/>
          <p:cNvGraphicFramePr>
            <a:graphicFrameLocks noChangeAspect="1"/>
          </p:cNvGraphicFramePr>
          <p:nvPr/>
        </p:nvGraphicFramePr>
        <p:xfrm>
          <a:off x="761999" y="4953000"/>
          <a:ext cx="1345903" cy="381000"/>
        </p:xfrm>
        <a:graphic>
          <a:graphicData uri="http://schemas.openxmlformats.org/presentationml/2006/ole">
            <p:oleObj spid="_x0000_s112651" name="Visio" r:id="rId10" imgW="947531" imgH="268584" progId="Visio.Drawing.11">
              <p:link updateAutomatic="1"/>
            </p:oleObj>
          </a:graphicData>
        </a:graphic>
      </p:graphicFrame>
      <p:cxnSp>
        <p:nvCxnSpPr>
          <p:cNvPr id="46" name="Straight Connector 45"/>
          <p:cNvCxnSpPr/>
          <p:nvPr/>
        </p:nvCxnSpPr>
        <p:spPr>
          <a:xfrm>
            <a:off x="2743200" y="2209800"/>
            <a:ext cx="2286000"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19400" y="4876800"/>
            <a:ext cx="2286000"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4304506" y="4610100"/>
            <a:ext cx="534194" cy="794"/>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3734594" y="3048000"/>
            <a:ext cx="1675606" cy="794"/>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112654" name="Object 14"/>
          <p:cNvGraphicFramePr>
            <a:graphicFrameLocks noChangeAspect="1"/>
          </p:cNvGraphicFramePr>
          <p:nvPr/>
        </p:nvGraphicFramePr>
        <p:xfrm>
          <a:off x="3733800" y="3797300"/>
          <a:ext cx="1906421" cy="744925"/>
        </p:xfrm>
        <a:graphic>
          <a:graphicData uri="http://schemas.openxmlformats.org/presentationml/2006/ole">
            <p:oleObj spid="_x0000_s112654" name="Visio" r:id="rId11" imgW="1234465" imgH="481831" progId="Visio.Drawing.11">
              <p:link updateAutomatic="1"/>
            </p:oleObj>
          </a:graphicData>
        </a:graphic>
      </p:graphicFrame>
      <p:cxnSp>
        <p:nvCxnSpPr>
          <p:cNvPr id="58" name="Straight Arrow Connector 57"/>
          <p:cNvCxnSpPr/>
          <p:nvPr/>
        </p:nvCxnSpPr>
        <p:spPr>
          <a:xfrm rot="5400000" flipH="1" flipV="1">
            <a:off x="3352800" y="2743200"/>
            <a:ext cx="304800" cy="1588"/>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3352800" y="3581400"/>
            <a:ext cx="304800" cy="1588"/>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112655" name="Object 15"/>
          <p:cNvGraphicFramePr>
            <a:graphicFrameLocks noChangeAspect="1"/>
          </p:cNvGraphicFramePr>
          <p:nvPr/>
        </p:nvGraphicFramePr>
        <p:xfrm>
          <a:off x="2676361" y="2797455"/>
          <a:ext cx="1925345" cy="707745"/>
        </p:xfrm>
        <a:graphic>
          <a:graphicData uri="http://schemas.openxmlformats.org/presentationml/2006/ole">
            <p:oleObj spid="_x0000_s112655" name="Visio" r:id="rId12" imgW="1313089" imgH="481831" progId="Visio.Drawing.11">
              <p:link updateAutomatic="1"/>
            </p:oleObj>
          </a:graphicData>
        </a:graphic>
      </p:graphicFrame>
      <p:sp>
        <p:nvSpPr>
          <p:cNvPr id="30" name="TextBox 29"/>
          <p:cNvSpPr txBox="1"/>
          <p:nvPr/>
        </p:nvSpPr>
        <p:spPr>
          <a:xfrm>
            <a:off x="228600" y="5334000"/>
            <a:ext cx="8534400" cy="1169551"/>
          </a:xfrm>
          <a:prstGeom prst="rect">
            <a:avLst/>
          </a:prstGeom>
          <a:noFill/>
        </p:spPr>
        <p:txBody>
          <a:bodyPr wrap="square" rtlCol="0">
            <a:spAutoFit/>
          </a:bodyPr>
          <a:lstStyle/>
          <a:p>
            <a:pPr algn="just">
              <a:lnSpc>
                <a:spcPts val="2800"/>
              </a:lnSpc>
            </a:pPr>
            <a:r>
              <a:rPr lang="en-US" sz="2800" dirty="0" smtClean="0">
                <a:solidFill>
                  <a:srgbClr val="0000FF"/>
                </a:solidFill>
              </a:rPr>
              <a:t>The long waiting time for FIN reply from clients is unpredictable and frequently happens under high workload</a:t>
            </a:r>
          </a:p>
        </p:txBody>
      </p:sp>
      <p:sp>
        <p:nvSpPr>
          <p:cNvPr id="36" name="TextBox 1"/>
          <p:cNvSpPr txBox="1">
            <a:spLocks noChangeArrowheads="1"/>
          </p:cNvSpPr>
          <p:nvPr/>
        </p:nvSpPr>
        <p:spPr bwMode="auto">
          <a:xfrm>
            <a:off x="-15498" y="4038600"/>
            <a:ext cx="2590800" cy="575600"/>
          </a:xfrm>
          <a:prstGeom prst="rect">
            <a:avLst/>
          </a:prstGeom>
          <a:noFill/>
          <a:ln w="9525">
            <a:noFill/>
            <a:miter lim="800000"/>
            <a:headEnd/>
            <a:tailEnd/>
          </a:ln>
        </p:spPr>
        <p:txBody>
          <a:bodyPr/>
          <a:lstStyle/>
          <a:p>
            <a:r>
              <a:rPr lang="en-US" sz="2200" dirty="0" smtClean="0">
                <a:solidFill>
                  <a:srgbClr val="0070C0"/>
                </a:solidFill>
              </a:rPr>
              <a:t>Waiting for TCP FIN reply from client</a:t>
            </a:r>
            <a:endParaRPr lang="en-US" sz="2200" dirty="0">
              <a:solidFill>
                <a:srgbClr val="0070C0"/>
              </a:solidFill>
            </a:endParaRPr>
          </a:p>
        </p:txBody>
      </p:sp>
    </p:spTree>
    <p:custDataLst>
      <p:tags r:id="rId2"/>
    </p:custDataLst>
  </p:cSld>
  <p:clrMapOvr>
    <a:masterClrMapping/>
  </p:clrMapOvr>
  <p:transition advTm="72821">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46"/>
                                        </p:tgtEl>
                                        <p:attrNameLst>
                                          <p:attrName>style.visibility</p:attrName>
                                        </p:attrNameLst>
                                      </p:cBhvr>
                                      <p:to>
                                        <p:strVal val="visible"/>
                                      </p:to>
                                    </p:set>
                                    <p:anim calcmode="lin" valueType="num">
                                      <p:cBhvr additive="base">
                                        <p:cTn id="11" dur="500" fill="hold"/>
                                        <p:tgtEl>
                                          <p:spTgt spid="112646"/>
                                        </p:tgtEl>
                                        <p:attrNameLst>
                                          <p:attrName>ppt_x</p:attrName>
                                        </p:attrNameLst>
                                      </p:cBhvr>
                                      <p:tavLst>
                                        <p:tav tm="0">
                                          <p:val>
                                            <p:strVal val="0-#ppt_w/2"/>
                                          </p:val>
                                        </p:tav>
                                        <p:tav tm="100000">
                                          <p:val>
                                            <p:strVal val="#ppt_x"/>
                                          </p:val>
                                        </p:tav>
                                      </p:tavLst>
                                    </p:anim>
                                    <p:anim calcmode="lin" valueType="num">
                                      <p:cBhvr additive="base">
                                        <p:cTn id="12" dur="500" fill="hold"/>
                                        <p:tgtEl>
                                          <p:spTgt spid="11264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12647"/>
                                        </p:tgtEl>
                                        <p:attrNameLst>
                                          <p:attrName>style.visibility</p:attrName>
                                        </p:attrNameLst>
                                      </p:cBhvr>
                                      <p:to>
                                        <p:strVal val="visible"/>
                                      </p:to>
                                    </p:set>
                                    <p:animEffect transition="in" filter="wipe(left)">
                                      <p:cBhvr>
                                        <p:cTn id="23" dur="500"/>
                                        <p:tgtEl>
                                          <p:spTgt spid="112647"/>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2" fill="hold" nodeType="withEffect">
                                  <p:stCondLst>
                                    <p:cond delay="0"/>
                                  </p:stCondLst>
                                  <p:childTnLst>
                                    <p:set>
                                      <p:cBhvr>
                                        <p:cTn id="33" dur="1" fill="hold">
                                          <p:stCondLst>
                                            <p:cond delay="0"/>
                                          </p:stCondLst>
                                        </p:cTn>
                                        <p:tgtEl>
                                          <p:spTgt spid="112648"/>
                                        </p:tgtEl>
                                        <p:attrNameLst>
                                          <p:attrName>style.visibility</p:attrName>
                                        </p:attrNameLst>
                                      </p:cBhvr>
                                      <p:to>
                                        <p:strVal val="visible"/>
                                      </p:to>
                                    </p:set>
                                    <p:animEffect transition="in" filter="wipe(right)">
                                      <p:cBhvr>
                                        <p:cTn id="34" dur="500"/>
                                        <p:tgtEl>
                                          <p:spTgt spid="112648"/>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112649"/>
                                        </p:tgtEl>
                                        <p:attrNameLst>
                                          <p:attrName>style.visibility</p:attrName>
                                        </p:attrNameLst>
                                      </p:cBhvr>
                                      <p:to>
                                        <p:strVal val="visible"/>
                                      </p:to>
                                    </p:set>
                                    <p:animEffect transition="in" filter="wipe(right)">
                                      <p:cBhvr>
                                        <p:cTn id="42" dur="500"/>
                                        <p:tgtEl>
                                          <p:spTgt spid="112649"/>
                                        </p:tgtEl>
                                      </p:cBhvr>
                                    </p:animEffect>
                                  </p:childTnLst>
                                </p:cTn>
                              </p:par>
                              <p:par>
                                <p:cTn id="43" presetID="22" presetClass="entr" presetSubtype="2"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500"/>
                                        <p:tgtEl>
                                          <p:spTgt spid="27"/>
                                        </p:tgtEl>
                                      </p:cBhvr>
                                    </p:animEffect>
                                  </p:childTnLst>
                                </p:cTn>
                              </p:par>
                              <p:par>
                                <p:cTn id="50" presetID="2" presetClass="entr" presetSubtype="8"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0-#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112651"/>
                                        </p:tgtEl>
                                        <p:attrNameLst>
                                          <p:attrName>style.visibility</p:attrName>
                                        </p:attrNameLst>
                                      </p:cBhvr>
                                      <p:to>
                                        <p:strVal val="visible"/>
                                      </p:to>
                                    </p:set>
                                    <p:anim calcmode="lin" valueType="num">
                                      <p:cBhvr additive="base">
                                        <p:cTn id="56" dur="500" fill="hold"/>
                                        <p:tgtEl>
                                          <p:spTgt spid="112651"/>
                                        </p:tgtEl>
                                        <p:attrNameLst>
                                          <p:attrName>ppt_x</p:attrName>
                                        </p:attrNameLst>
                                      </p:cBhvr>
                                      <p:tavLst>
                                        <p:tav tm="0">
                                          <p:val>
                                            <p:strVal val="0-#ppt_w/2"/>
                                          </p:val>
                                        </p:tav>
                                        <p:tav tm="100000">
                                          <p:val>
                                            <p:strVal val="#ppt_x"/>
                                          </p:val>
                                        </p:tav>
                                      </p:tavLst>
                                    </p:anim>
                                    <p:anim calcmode="lin" valueType="num">
                                      <p:cBhvr additive="base">
                                        <p:cTn id="57" dur="500" fill="hold"/>
                                        <p:tgtEl>
                                          <p:spTgt spid="112651"/>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3" presetClass="entr" presetSubtype="1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linds(horizontal)">
                                      <p:cBhvr>
                                        <p:cTn id="61" dur="500"/>
                                        <p:tgtEl>
                                          <p:spTgt spid="36"/>
                                        </p:tgtEl>
                                      </p:cBhvr>
                                    </p:animEffect>
                                  </p:childTnLst>
                                </p:cTn>
                              </p:par>
                            </p:childTnLst>
                          </p:cTn>
                        </p:par>
                        <p:par>
                          <p:cTn id="62" fill="hold">
                            <p:stCondLst>
                              <p:cond delay="4500"/>
                            </p:stCondLst>
                            <p:childTnLst>
                              <p:par>
                                <p:cTn id="63" presetID="2" presetClass="entr" presetSubtype="4"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linds(horizontal)">
                                      <p:cBhvr>
                                        <p:cTn id="71" dur="500"/>
                                        <p:tgtEl>
                                          <p:spTgt spid="46"/>
                                        </p:tgtEl>
                                      </p:cBhvr>
                                    </p:animEffect>
                                  </p:childTnLst>
                                </p:cTn>
                              </p:par>
                              <p:par>
                                <p:cTn id="72" presetID="3" presetClass="entr" presetSubtype="1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linds(horizontal)">
                                      <p:cBhvr>
                                        <p:cTn id="74" dur="500"/>
                                        <p:tgtEl>
                                          <p:spTgt spid="51"/>
                                        </p:tgtEl>
                                      </p:cBhvr>
                                    </p:animEffect>
                                  </p:childTnLst>
                                </p:cTn>
                              </p:par>
                              <p:par>
                                <p:cTn id="75" presetID="3" presetClass="entr" presetSubtype="1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linds(horizontal)">
                                      <p:cBhvr>
                                        <p:cTn id="77" dur="500"/>
                                        <p:tgtEl>
                                          <p:spTgt spid="49"/>
                                        </p:tgtEl>
                                      </p:cBhvr>
                                    </p:animEffect>
                                  </p:childTnLst>
                                </p:cTn>
                              </p:par>
                              <p:par>
                                <p:cTn id="78" presetID="3" presetClass="entr" presetSubtype="10" fill="hold"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blinds(horizontal)">
                                      <p:cBhvr>
                                        <p:cTn id="80" dur="500"/>
                                        <p:tgtEl>
                                          <p:spTgt spid="47"/>
                                        </p:tgtEl>
                                      </p:cBhvr>
                                    </p:animEffect>
                                  </p:childTnLst>
                                </p:cTn>
                              </p:par>
                              <p:par>
                                <p:cTn id="81" presetID="3" presetClass="entr" presetSubtype="10" fill="hold" nodeType="withEffect">
                                  <p:stCondLst>
                                    <p:cond delay="0"/>
                                  </p:stCondLst>
                                  <p:childTnLst>
                                    <p:set>
                                      <p:cBhvr>
                                        <p:cTn id="82" dur="1" fill="hold">
                                          <p:stCondLst>
                                            <p:cond delay="0"/>
                                          </p:stCondLst>
                                        </p:cTn>
                                        <p:tgtEl>
                                          <p:spTgt spid="112654"/>
                                        </p:tgtEl>
                                        <p:attrNameLst>
                                          <p:attrName>style.visibility</p:attrName>
                                        </p:attrNameLst>
                                      </p:cBhvr>
                                      <p:to>
                                        <p:strVal val="visible"/>
                                      </p:to>
                                    </p:set>
                                    <p:animEffect transition="in" filter="blinds(horizontal)">
                                      <p:cBhvr>
                                        <p:cTn id="83" dur="500"/>
                                        <p:tgtEl>
                                          <p:spTgt spid="112654"/>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blinds(horizontal)">
                                      <p:cBhvr>
                                        <p:cTn id="88" dur="500"/>
                                        <p:tgtEl>
                                          <p:spTgt spid="58"/>
                                        </p:tgtEl>
                                      </p:cBhvr>
                                    </p:animEffect>
                                  </p:childTnLst>
                                </p:cTn>
                              </p:par>
                              <p:par>
                                <p:cTn id="89" presetID="3" presetClass="entr" presetSubtype="1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blinds(horizontal)">
                                      <p:cBhvr>
                                        <p:cTn id="91" dur="500"/>
                                        <p:tgtEl>
                                          <p:spTgt spid="60"/>
                                        </p:tgtEl>
                                      </p:cBhvr>
                                    </p:animEffect>
                                  </p:childTnLst>
                                </p:cTn>
                              </p:par>
                              <p:par>
                                <p:cTn id="92" presetID="3" presetClass="entr" presetSubtype="10" fill="hold" nodeType="withEffect">
                                  <p:stCondLst>
                                    <p:cond delay="0"/>
                                  </p:stCondLst>
                                  <p:childTnLst>
                                    <p:set>
                                      <p:cBhvr>
                                        <p:cTn id="93" dur="1" fill="hold">
                                          <p:stCondLst>
                                            <p:cond delay="0"/>
                                          </p:stCondLst>
                                        </p:cTn>
                                        <p:tgtEl>
                                          <p:spTgt spid="112655"/>
                                        </p:tgtEl>
                                        <p:attrNameLst>
                                          <p:attrName>style.visibility</p:attrName>
                                        </p:attrNameLst>
                                      </p:cBhvr>
                                      <p:to>
                                        <p:strVal val="visible"/>
                                      </p:to>
                                    </p:set>
                                    <p:animEffect transition="in" filter="blinds(horizontal)">
                                      <p:cBhvr>
                                        <p:cTn id="94"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P spid="30"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pache_errorlog-accept_400-6-100_keepaliveOff_WL7400-paper.csv_.eps"/>
          <p:cNvPicPr>
            <a:picLocks noChangeAspect="1"/>
          </p:cNvPicPr>
          <p:nvPr/>
        </p:nvPicPr>
        <p:blipFill>
          <a:blip r:embed="rId4" cstate="print"/>
          <a:stretch>
            <a:fillRect/>
          </a:stretch>
        </p:blipFill>
        <p:spPr>
          <a:xfrm>
            <a:off x="4572000" y="1463141"/>
            <a:ext cx="4572000" cy="3566059"/>
          </a:xfrm>
          <a:prstGeom prst="rect">
            <a:avLst/>
          </a:prstGeom>
        </p:spPr>
      </p:pic>
      <p:pic>
        <p:nvPicPr>
          <p:cNvPr id="16" name="Picture 15" descr="apache_errorlog-accept_30-6-100_keepaliveOff_WL7400-paper.csv_.eps"/>
          <p:cNvPicPr>
            <a:picLocks noChangeAspect="1"/>
          </p:cNvPicPr>
          <p:nvPr/>
        </p:nvPicPr>
        <p:blipFill>
          <a:blip r:embed="rId5" cstate="print"/>
          <a:stretch>
            <a:fillRect/>
          </a:stretch>
        </p:blipFill>
        <p:spPr>
          <a:xfrm>
            <a:off x="76200" y="1447800"/>
            <a:ext cx="4419600" cy="3589250"/>
          </a:xfrm>
          <a:prstGeom prst="rect">
            <a:avLst/>
          </a:prstGeom>
        </p:spPr>
      </p:pic>
      <p:sp>
        <p:nvSpPr>
          <p:cNvPr id="11" name="Rectangle 10"/>
          <p:cNvSpPr/>
          <p:nvPr/>
        </p:nvSpPr>
        <p:spPr bwMode="auto">
          <a:xfrm>
            <a:off x="381000" y="1143000"/>
            <a:ext cx="4158558" cy="42117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b="1" dirty="0" smtClean="0"/>
              <a:t>Concurrency for </a:t>
            </a:r>
            <a:r>
              <a:rPr lang="en-US" sz="2200" b="1" dirty="0" smtClean="0">
                <a:solidFill>
                  <a:srgbClr val="FF0000"/>
                </a:solidFill>
              </a:rPr>
              <a:t>30</a:t>
            </a:r>
            <a:r>
              <a:rPr lang="en-US" sz="2200" b="1" dirty="0" smtClean="0"/>
              <a:t>-6-100</a:t>
            </a:r>
            <a:endParaRPr lang="en-US" sz="2200" b="1" dirty="0"/>
          </a:p>
        </p:txBody>
      </p:sp>
      <p:sp>
        <p:nvSpPr>
          <p:cNvPr id="12" name="Rectangle 11"/>
          <p:cNvSpPr/>
          <p:nvPr/>
        </p:nvSpPr>
        <p:spPr bwMode="auto">
          <a:xfrm>
            <a:off x="5029200" y="1143000"/>
            <a:ext cx="4114800" cy="42558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b="1" dirty="0" smtClean="0"/>
              <a:t>Concurrency for </a:t>
            </a:r>
            <a:r>
              <a:rPr lang="en-US" sz="2200" b="1" dirty="0" smtClean="0">
                <a:solidFill>
                  <a:srgbClr val="FF0000"/>
                </a:solidFill>
              </a:rPr>
              <a:t>400</a:t>
            </a:r>
            <a:r>
              <a:rPr lang="en-US" sz="2200" b="1" dirty="0" smtClean="0"/>
              <a:t>-6-100</a:t>
            </a:r>
          </a:p>
        </p:txBody>
      </p:sp>
      <p:sp>
        <p:nvSpPr>
          <p:cNvPr id="13" name="TextBox 12"/>
          <p:cNvSpPr txBox="1"/>
          <p:nvPr/>
        </p:nvSpPr>
        <p:spPr>
          <a:xfrm>
            <a:off x="304800" y="5029200"/>
            <a:ext cx="8572108" cy="1477328"/>
          </a:xfrm>
          <a:prstGeom prst="rect">
            <a:avLst/>
          </a:prstGeom>
          <a:solidFill>
            <a:srgbClr val="FFB7FF"/>
          </a:solidFill>
        </p:spPr>
        <p:txBody>
          <a:bodyPr wrap="square" rtlCol="0">
            <a:spAutoFit/>
          </a:bodyPr>
          <a:lstStyle/>
          <a:p>
            <a:pPr algn="just"/>
            <a:r>
              <a:rPr lang="en-US" sz="3000" dirty="0" smtClean="0">
                <a:solidFill>
                  <a:srgbClr val="FF0000"/>
                </a:solidFill>
              </a:rPr>
              <a:t>Large number of soft resources in front tier acts as a </a:t>
            </a:r>
            <a:r>
              <a:rPr lang="en-US" sz="3000" b="1" dirty="0" smtClean="0">
                <a:solidFill>
                  <a:srgbClr val="FF0000"/>
                </a:solidFill>
              </a:rPr>
              <a:t>buffer</a:t>
            </a:r>
            <a:r>
              <a:rPr lang="en-US" sz="3000" dirty="0" smtClean="0">
                <a:solidFill>
                  <a:srgbClr val="FF0000"/>
                </a:solidFill>
              </a:rPr>
              <a:t> providing stable workload for lower tiers</a:t>
            </a:r>
          </a:p>
        </p:txBody>
      </p:sp>
      <p:sp>
        <p:nvSpPr>
          <p:cNvPr id="19" name="フッター プレースホルダ 18"/>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20" name="日付プレースホルダ 19"/>
          <p:cNvSpPr>
            <a:spLocks noGrp="1"/>
          </p:cNvSpPr>
          <p:nvPr>
            <p:ph type="dt" sz="half" idx="2"/>
          </p:nvPr>
        </p:nvSpPr>
        <p:spPr/>
        <p:txBody>
          <a:bodyPr/>
          <a:lstStyle/>
          <a:p>
            <a:r>
              <a:rPr kumimoji="1" lang="en-US" altLang="ja-JP" smtClean="0"/>
              <a:t>19 May 2011</a:t>
            </a:r>
            <a:endParaRPr kumimoji="1" lang="ja-JP" altLang="en-US" dirty="0"/>
          </a:p>
        </p:txBody>
      </p:sp>
      <p:sp>
        <p:nvSpPr>
          <p:cNvPr id="17" name="タイトル 16"/>
          <p:cNvSpPr>
            <a:spLocks noGrp="1"/>
          </p:cNvSpPr>
          <p:nvPr>
            <p:ph type="title"/>
          </p:nvPr>
        </p:nvSpPr>
        <p:spPr/>
        <p:txBody>
          <a:bodyPr/>
          <a:lstStyle/>
          <a:p>
            <a:r>
              <a:rPr kumimoji="1" lang="en-US" altLang="ja-JP" dirty="0" smtClean="0"/>
              <a:t>Concurrency of Apache Threads</a:t>
            </a:r>
            <a:endParaRPr kumimoji="1" lang="ja-JP" altLang="en-US" dirty="0"/>
          </a:p>
        </p:txBody>
      </p:sp>
      <p:sp>
        <p:nvSpPr>
          <p:cNvPr id="14" name="TextBox 1"/>
          <p:cNvSpPr txBox="1">
            <a:spLocks noChangeArrowheads="1"/>
          </p:cNvSpPr>
          <p:nvPr/>
        </p:nvSpPr>
        <p:spPr bwMode="auto">
          <a:xfrm>
            <a:off x="5562600" y="2971800"/>
            <a:ext cx="1966664" cy="575600"/>
          </a:xfrm>
          <a:prstGeom prst="rect">
            <a:avLst/>
          </a:prstGeom>
          <a:noFill/>
          <a:ln w="9525">
            <a:noFill/>
            <a:miter lim="800000"/>
            <a:headEnd/>
            <a:tailEnd/>
          </a:ln>
        </p:spPr>
        <p:txBody>
          <a:bodyPr/>
          <a:lstStyle/>
          <a:p>
            <a:r>
              <a:rPr lang="en-US" sz="2200" b="1" dirty="0" smtClean="0">
                <a:solidFill>
                  <a:srgbClr val="0000FF"/>
                </a:solidFill>
              </a:rPr>
              <a:t>Connecting to Tomcat</a:t>
            </a:r>
            <a:endParaRPr lang="en-US" sz="2200" b="1" dirty="0">
              <a:solidFill>
                <a:srgbClr val="0000FF"/>
              </a:solidFill>
            </a:endParaRPr>
          </a:p>
        </p:txBody>
      </p:sp>
      <p:cxnSp>
        <p:nvCxnSpPr>
          <p:cNvPr id="24" name="Straight Arrow Connector 10"/>
          <p:cNvCxnSpPr>
            <a:cxnSpLocks noChangeShapeType="1"/>
          </p:cNvCxnSpPr>
          <p:nvPr/>
        </p:nvCxnSpPr>
        <p:spPr bwMode="auto">
          <a:xfrm rot="10800000">
            <a:off x="4267200" y="3124200"/>
            <a:ext cx="1295400" cy="135400"/>
          </a:xfrm>
          <a:prstGeom prst="straightConnector1">
            <a:avLst/>
          </a:prstGeom>
          <a:noFill/>
          <a:ln w="19050" algn="ctr">
            <a:solidFill>
              <a:srgbClr val="0000FF"/>
            </a:solidFill>
            <a:round/>
            <a:headEnd/>
            <a:tailEnd type="arrow" w="med" len="med"/>
          </a:ln>
        </p:spPr>
      </p:cxnSp>
      <p:cxnSp>
        <p:nvCxnSpPr>
          <p:cNvPr id="15" name="Straight Arrow Connector 14"/>
          <p:cNvCxnSpPr/>
          <p:nvPr/>
        </p:nvCxnSpPr>
        <p:spPr>
          <a:xfrm rot="16200000" flipV="1">
            <a:off x="5562600" y="2590800"/>
            <a:ext cx="838200" cy="7620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04038">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3" name="日付プレースホルダ 2"/>
          <p:cNvSpPr>
            <a:spLocks noGrp="1"/>
          </p:cNvSpPr>
          <p:nvPr>
            <p:ph type="dt" sz="half" idx="2"/>
          </p:nvPr>
        </p:nvSpPr>
        <p:spPr/>
        <p:txBody>
          <a:bodyPr/>
          <a:lstStyle/>
          <a:p>
            <a:r>
              <a:rPr kumimoji="1" lang="en-US" altLang="ja-JP" smtClean="0"/>
              <a:t>19 May 2011</a:t>
            </a:r>
            <a:endParaRPr kumimoji="1" lang="ja-JP" altLang="en-US" dirty="0"/>
          </a:p>
        </p:txBody>
      </p:sp>
      <p:sp>
        <p:nvSpPr>
          <p:cNvPr id="4" name="タイトル 3"/>
          <p:cNvSpPr>
            <a:spLocks noGrp="1"/>
          </p:cNvSpPr>
          <p:nvPr>
            <p:ph type="title"/>
          </p:nvPr>
        </p:nvSpPr>
        <p:spPr/>
        <p:txBody>
          <a:bodyPr/>
          <a:lstStyle/>
          <a:p>
            <a:r>
              <a:rPr kumimoji="1" lang="en-US" altLang="ja-JP" dirty="0" smtClean="0"/>
              <a:t>Summary of Experiments</a:t>
            </a:r>
            <a:endParaRPr kumimoji="1" lang="ja-JP" altLang="en-US" dirty="0"/>
          </a:p>
        </p:txBody>
      </p:sp>
      <p:sp>
        <p:nvSpPr>
          <p:cNvPr id="6" name="コンテンツ プレースホルダ 5"/>
          <p:cNvSpPr txBox="1">
            <a:spLocks/>
          </p:cNvSpPr>
          <p:nvPr/>
        </p:nvSpPr>
        <p:spPr>
          <a:xfrm>
            <a:off x="609600" y="1295400"/>
            <a:ext cx="8382000" cy="5029200"/>
          </a:xfrm>
          <a:prstGeom prst="rect">
            <a:avLst/>
          </a:prstGeom>
        </p:spPr>
        <p:txBody>
          <a:bodyPr/>
          <a:lstStyle/>
          <a:p>
            <a:pPr marL="514350" indent="-514350">
              <a:spcBef>
                <a:spcPct val="0"/>
              </a:spcBef>
              <a:buFont typeface="+mj-lt"/>
              <a:buAutoNum type="arabicPeriod"/>
            </a:pPr>
            <a:r>
              <a:rPr lang="en-US" sz="2600" dirty="0" smtClean="0">
                <a:latin typeface="Gill Sans MT (Body)"/>
              </a:rPr>
              <a:t>Over-allocation of soft resources causes waste of critical hardware resources</a:t>
            </a:r>
          </a:p>
          <a:p>
            <a:pPr marL="457200" lvl="0" indent="-457200">
              <a:spcBef>
                <a:spcPct val="0"/>
              </a:spcBef>
              <a:buFont typeface="+mj-lt"/>
              <a:buAutoNum type="arabicPeriod"/>
              <a:defRPr/>
            </a:pPr>
            <a:endParaRPr kumimoji="1" lang="en-US" altLang="ja-JP" sz="2400" dirty="0" smtClean="0">
              <a:solidFill>
                <a:srgbClr val="006666"/>
              </a:solidFill>
            </a:endParaRPr>
          </a:p>
          <a:p>
            <a:pPr marL="457200" lvl="0" indent="-457200">
              <a:spcBef>
                <a:spcPct val="0"/>
              </a:spcBef>
              <a:buFont typeface="+mj-lt"/>
              <a:buAutoNum type="arabicPeriod"/>
              <a:defRPr/>
            </a:pPr>
            <a:endParaRPr kumimoji="1" lang="en-US" altLang="ja-JP" sz="2400" dirty="0" smtClean="0">
              <a:solidFill>
                <a:srgbClr val="006666"/>
              </a:solidFill>
            </a:endParaRPr>
          </a:p>
          <a:p>
            <a:pPr marL="514350" indent="-514350">
              <a:spcBef>
                <a:spcPct val="0"/>
              </a:spcBef>
              <a:buFont typeface="+mj-lt"/>
              <a:buAutoNum type="arabicPeriod"/>
            </a:pPr>
            <a:r>
              <a:rPr lang="en-US" sz="2600" dirty="0" smtClean="0">
                <a:latin typeface="Gill Sans MT (Body)"/>
              </a:rPr>
              <a:t>Under-allocation of soft resources causes inefficient utilization of hardware resources</a:t>
            </a:r>
          </a:p>
          <a:p>
            <a:pPr marL="457200" lvl="0" indent="-457200">
              <a:spcBef>
                <a:spcPct val="0"/>
              </a:spcBef>
              <a:buFont typeface="+mj-lt"/>
              <a:buAutoNum type="arabicPeriod"/>
              <a:defRPr/>
            </a:pPr>
            <a:endParaRPr kumimoji="1" lang="en-US" altLang="ja-JP" sz="2400" dirty="0" smtClean="0">
              <a:solidFill>
                <a:srgbClr val="006666"/>
              </a:solidFill>
            </a:endParaRPr>
          </a:p>
          <a:p>
            <a:pPr marL="457200" lvl="0" indent="-457200">
              <a:spcBef>
                <a:spcPct val="0"/>
              </a:spcBef>
              <a:buFont typeface="+mj-lt"/>
              <a:buAutoNum type="arabicPeriod"/>
              <a:defRPr/>
            </a:pPr>
            <a:endParaRPr kumimoji="1" lang="en-US" altLang="ja-JP" sz="2600" dirty="0" smtClean="0">
              <a:solidFill>
                <a:srgbClr val="006666"/>
              </a:solidFill>
            </a:endParaRPr>
          </a:p>
          <a:p>
            <a:pPr marL="514350" indent="-514350">
              <a:spcBef>
                <a:spcPct val="0"/>
              </a:spcBef>
              <a:buFont typeface="+mj-lt"/>
              <a:buAutoNum type="arabicPeriod"/>
            </a:pPr>
            <a:r>
              <a:rPr lang="en-US" sz="2600" dirty="0" smtClean="0">
                <a:latin typeface="Gill Sans MT (Body)"/>
              </a:rPr>
              <a:t>Large number of soft resources in front tier acts as a </a:t>
            </a:r>
            <a:r>
              <a:rPr lang="en-US" sz="2600" b="1" dirty="0" smtClean="0">
                <a:latin typeface="Gill Sans MT (Body)"/>
              </a:rPr>
              <a:t>buffer</a:t>
            </a:r>
            <a:r>
              <a:rPr lang="en-US" sz="2600" dirty="0" smtClean="0">
                <a:latin typeface="Gill Sans MT (Body)"/>
              </a:rPr>
              <a:t> providing stable workload for downstream tiers</a:t>
            </a:r>
          </a:p>
        </p:txBody>
      </p:sp>
    </p:spTree>
    <p:custDataLst>
      <p:tags r:id="rId1"/>
    </p:custDataLst>
  </p:cSld>
  <p:clrMapOvr>
    <a:masterClrMapping/>
  </p:clrMapOvr>
  <p:transition advTm="27752">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ッター プレースホルダ 9"/>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1" name="日付プレースホルダ 10"/>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pPr lvl="0"/>
            <a:r>
              <a:rPr lang="en-US" dirty="0" smtClean="0"/>
              <a:t>Outline</a:t>
            </a:r>
            <a:endParaRPr lang="en-US" dirty="0"/>
          </a:p>
        </p:txBody>
      </p:sp>
      <p:sp>
        <p:nvSpPr>
          <p:cNvPr id="9" name="Content Placeholder 2"/>
          <p:cNvSpPr>
            <a:spLocks noGrp="1"/>
          </p:cNvSpPr>
          <p:nvPr>
            <p:ph sz="quarter" idx="1"/>
          </p:nvPr>
        </p:nvSpPr>
        <p:spPr>
          <a:xfrm>
            <a:off x="609600" y="1295400"/>
            <a:ext cx="8534400" cy="5029200"/>
          </a:xfrm>
        </p:spPr>
        <p:txBody>
          <a:bodyPr>
            <a:normAutofit fontScale="77500" lnSpcReduction="20000"/>
          </a:bodyPr>
          <a:lstStyle/>
          <a:p>
            <a:r>
              <a:rPr lang="en-US" sz="3300" dirty="0" smtClean="0"/>
              <a:t>Background &amp; Motivation</a:t>
            </a:r>
          </a:p>
          <a:p>
            <a:pPr lvl="1"/>
            <a:r>
              <a:rPr lang="en-US" sz="2900" dirty="0" smtClean="0"/>
              <a:t>Background</a:t>
            </a:r>
          </a:p>
          <a:p>
            <a:pPr lvl="1"/>
            <a:r>
              <a:rPr lang="en-US" sz="2900" dirty="0" smtClean="0"/>
              <a:t>Motivational experiment</a:t>
            </a:r>
          </a:p>
          <a:p>
            <a:endParaRPr lang="en-US" dirty="0" smtClean="0"/>
          </a:p>
          <a:p>
            <a:r>
              <a:rPr lang="en-US" sz="3300" dirty="0" smtClean="0"/>
              <a:t>Performance Impact of Soft Resource Allocation </a:t>
            </a:r>
          </a:p>
          <a:p>
            <a:pPr lvl="1"/>
            <a:r>
              <a:rPr lang="en-US" dirty="0" smtClean="0"/>
              <a:t>Over-allocation of soft resources</a:t>
            </a:r>
          </a:p>
          <a:p>
            <a:pPr lvl="1"/>
            <a:r>
              <a:rPr lang="en-US" dirty="0" smtClean="0"/>
              <a:t>Under-allocation of soft resources</a:t>
            </a:r>
          </a:p>
          <a:p>
            <a:pPr lvl="1"/>
            <a:r>
              <a:rPr lang="en-US" dirty="0" smtClean="0"/>
              <a:t>Special case of under-allocation </a:t>
            </a:r>
          </a:p>
          <a:p>
            <a:endParaRPr lang="en-US" dirty="0" smtClean="0"/>
          </a:p>
          <a:p>
            <a:r>
              <a:rPr lang="en-US" sz="3300" dirty="0" smtClean="0"/>
              <a:t>Solution</a:t>
            </a:r>
          </a:p>
          <a:p>
            <a:pPr lvl="1"/>
            <a:r>
              <a:rPr lang="en-US" dirty="0" smtClean="0"/>
              <a:t>A practical algorithm for good soft resource allocation</a:t>
            </a:r>
          </a:p>
          <a:p>
            <a:endParaRPr lang="en-US" dirty="0" smtClean="0"/>
          </a:p>
          <a:p>
            <a:r>
              <a:rPr lang="en-US" sz="3300" dirty="0" smtClean="0"/>
              <a:t>Conclusion &amp; Future Works</a:t>
            </a:r>
          </a:p>
          <a:p>
            <a:endParaRPr lang="en-US" dirty="0"/>
          </a:p>
        </p:txBody>
      </p:sp>
      <p:sp>
        <p:nvSpPr>
          <p:cNvPr id="35" name="AutoShape 15"/>
          <p:cNvSpPr>
            <a:spLocks noChangeArrowheads="1"/>
          </p:cNvSpPr>
          <p:nvPr/>
        </p:nvSpPr>
        <p:spPr bwMode="auto">
          <a:xfrm>
            <a:off x="381000" y="489204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cSld>
  <p:clrMapOvr>
    <a:masterClrMapping/>
  </p:clrMapOvr>
  <p:transition advTm="691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ッター プレースホルダ 9"/>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8" name="日付プレースホルダ 7"/>
          <p:cNvSpPr>
            <a:spLocks noGrp="1"/>
          </p:cNvSpPr>
          <p:nvPr>
            <p:ph type="dt" sz="half" idx="2"/>
          </p:nvPr>
        </p:nvSpPr>
        <p:spPr/>
        <p:txBody>
          <a:bodyPr/>
          <a:lstStyle/>
          <a:p>
            <a:r>
              <a:rPr kumimoji="1" lang="en-US" altLang="ja-JP" smtClean="0"/>
              <a:t>19 May 2011</a:t>
            </a:r>
            <a:endParaRPr kumimoji="1" lang="ja-JP" altLang="en-US" dirty="0"/>
          </a:p>
        </p:txBody>
      </p:sp>
      <p:sp>
        <p:nvSpPr>
          <p:cNvPr id="12" name="タイトル 11"/>
          <p:cNvSpPr>
            <a:spLocks noGrp="1"/>
          </p:cNvSpPr>
          <p:nvPr>
            <p:ph type="title"/>
          </p:nvPr>
        </p:nvSpPr>
        <p:spPr/>
        <p:txBody>
          <a:bodyPr/>
          <a:lstStyle/>
          <a:p>
            <a:pPr lvl="0"/>
            <a:r>
              <a:rPr lang="en-US" altLang="ja-JP" dirty="0" smtClean="0"/>
              <a:t>Soft Resource Allocation Algorithm</a:t>
            </a:r>
            <a:endParaRPr kumimoji="1" lang="ja-JP" altLang="en-US" dirty="0"/>
          </a:p>
        </p:txBody>
      </p:sp>
      <p:sp>
        <p:nvSpPr>
          <p:cNvPr id="31748" name="Rectangle 5"/>
          <p:cNvSpPr>
            <a:spLocks noGrp="1" noChangeArrowheads="1"/>
          </p:cNvSpPr>
          <p:nvPr>
            <p:ph sz="quarter" idx="1"/>
          </p:nvPr>
        </p:nvSpPr>
        <p:spPr>
          <a:xfrm>
            <a:off x="381000" y="1143000"/>
            <a:ext cx="8534400" cy="5257800"/>
          </a:xfrm>
          <a:prstGeom prst="rect">
            <a:avLst/>
          </a:prstGeom>
        </p:spPr>
        <p:txBody>
          <a:bodyPr/>
          <a:lstStyle/>
          <a:p>
            <a:pPr marL="514350" lvl="1" indent="-514350">
              <a:buFont typeface="Wingdings" pitchFamily="2" charset="2"/>
              <a:buChar char="q"/>
            </a:pPr>
            <a:r>
              <a:rPr lang="en-US" sz="3200" dirty="0" smtClean="0">
                <a:solidFill>
                  <a:schemeClr val="tx1"/>
                </a:solidFill>
              </a:rPr>
              <a:t>Key idea: allocating soft resources globally to utilize the </a:t>
            </a:r>
            <a:r>
              <a:rPr lang="en-US" sz="3200" dirty="0" smtClean="0">
                <a:solidFill>
                  <a:srgbClr val="FF0000"/>
                </a:solidFill>
              </a:rPr>
              <a:t>critical hardware resource</a:t>
            </a:r>
            <a:r>
              <a:rPr lang="en-US" sz="3200" dirty="0" smtClean="0">
                <a:solidFill>
                  <a:schemeClr val="tx1"/>
                </a:solidFill>
              </a:rPr>
              <a:t> as efficiently as possible </a:t>
            </a:r>
          </a:p>
          <a:p>
            <a:pPr marL="731520" lvl="1">
              <a:lnSpc>
                <a:spcPct val="80000"/>
              </a:lnSpc>
              <a:spcBef>
                <a:spcPts val="600"/>
              </a:spcBef>
              <a:buClr>
                <a:schemeClr val="accent1"/>
              </a:buClr>
              <a:defRPr/>
            </a:pPr>
            <a:endParaRPr lang="en-US" sz="1800" dirty="0" smtClean="0">
              <a:solidFill>
                <a:schemeClr val="tx1"/>
              </a:solidFill>
            </a:endParaRPr>
          </a:p>
        </p:txBody>
      </p:sp>
      <p:sp>
        <p:nvSpPr>
          <p:cNvPr id="38" name="Rectangle 37"/>
          <p:cNvSpPr/>
          <p:nvPr/>
        </p:nvSpPr>
        <p:spPr>
          <a:xfrm>
            <a:off x="-874684" y="3522147"/>
            <a:ext cx="142466" cy="369332"/>
          </a:xfrm>
          <a:prstGeom prst="rect">
            <a:avLst/>
          </a:prstGeom>
        </p:spPr>
        <p:txBody>
          <a:bodyPr wrap="square">
            <a:spAutoFit/>
          </a:bodyPr>
          <a:lstStyle/>
          <a:p>
            <a:endParaRPr lang="en-US" dirty="0"/>
          </a:p>
        </p:txBody>
      </p:sp>
    </p:spTree>
  </p:cSld>
  <p:clrMapOvr>
    <a:masterClrMapping/>
  </p:clrMapOvr>
  <p:transition advTm="13369">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0" name="Picture 8"/>
          <p:cNvPicPr>
            <a:picLocks noChangeAspect="1" noChangeArrowheads="1"/>
          </p:cNvPicPr>
          <p:nvPr/>
        </p:nvPicPr>
        <p:blipFill>
          <a:blip r:embed="rId5" cstate="print"/>
          <a:srcRect/>
          <a:stretch>
            <a:fillRect/>
          </a:stretch>
        </p:blipFill>
        <p:spPr bwMode="auto">
          <a:xfrm>
            <a:off x="1066800" y="3429000"/>
            <a:ext cx="6496050" cy="30480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6904704" y="2743200"/>
            <a:ext cx="562627" cy="706395"/>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4114800" y="2743200"/>
            <a:ext cx="579708" cy="785132"/>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1097796" y="4343400"/>
            <a:ext cx="1097538" cy="250474"/>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1096764" y="3962400"/>
            <a:ext cx="1097538" cy="281314"/>
          </a:xfrm>
          <a:prstGeom prst="rect">
            <a:avLst/>
          </a:prstGeom>
          <a:noFill/>
          <a:ln w="9525">
            <a:noFill/>
            <a:miter lim="800000"/>
            <a:headEnd/>
            <a:tailEnd/>
          </a:ln>
        </p:spPr>
      </p:pic>
      <p:sp>
        <p:nvSpPr>
          <p:cNvPr id="23" name="フッター プレースホルダ 22"/>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25" name="日付プレースホルダ 24"/>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r>
              <a:rPr lang="en-US" dirty="0" smtClean="0"/>
              <a:t>Cloud Computing Environment</a:t>
            </a:r>
            <a:endParaRPr lang="en-US" dirty="0"/>
          </a:p>
        </p:txBody>
      </p:sp>
      <p:sp>
        <p:nvSpPr>
          <p:cNvPr id="4" name="Text Box 10"/>
          <p:cNvSpPr txBox="1">
            <a:spLocks noChangeArrowheads="1"/>
          </p:cNvSpPr>
          <p:nvPr/>
        </p:nvSpPr>
        <p:spPr bwMode="auto">
          <a:xfrm>
            <a:off x="609600" y="1036023"/>
            <a:ext cx="8153400" cy="523220"/>
          </a:xfrm>
          <a:prstGeom prst="rect">
            <a:avLst/>
          </a:prstGeom>
          <a:solidFill>
            <a:srgbClr val="A50021"/>
          </a:solidFill>
          <a:ln w="9525">
            <a:noFill/>
            <a:miter lim="800000"/>
            <a:headEnd/>
            <a:tailEnd/>
          </a:ln>
          <a:effectLst/>
        </p:spPr>
        <p:txBody>
          <a:bodyPr wrap="square" anchor="ctr" anchorCtr="0">
            <a:spAutoFit/>
          </a:bodyPr>
          <a:lstStyle/>
          <a:p>
            <a:pPr algn="ctr">
              <a:spcBef>
                <a:spcPct val="50000"/>
              </a:spcBef>
              <a:buClr>
                <a:schemeClr val="bg1"/>
              </a:buClr>
            </a:pPr>
            <a:r>
              <a:rPr lang="en-US" sz="2800" dirty="0" smtClean="0">
                <a:solidFill>
                  <a:schemeClr val="bg1"/>
                </a:solidFill>
              </a:rPr>
              <a:t>Good performance </a:t>
            </a:r>
            <a:r>
              <a:rPr lang="en-US" sz="2400" dirty="0" smtClean="0">
                <a:solidFill>
                  <a:schemeClr val="bg1"/>
                </a:solidFill>
              </a:rPr>
              <a:t>+ </a:t>
            </a:r>
            <a:r>
              <a:rPr lang="en-US" sz="2800" dirty="0" smtClean="0">
                <a:solidFill>
                  <a:schemeClr val="bg1"/>
                </a:solidFill>
              </a:rPr>
              <a:t>Cost efficiency </a:t>
            </a:r>
            <a:endParaRPr lang="en-GB" sz="2800" b="1" dirty="0">
              <a:solidFill>
                <a:schemeClr val="bg1"/>
              </a:solidFill>
              <a:latin typeface="FrutigerNextLT Bold" pitchFamily="2" charset="0"/>
            </a:endParaRPr>
          </a:p>
        </p:txBody>
      </p:sp>
      <p:sp>
        <p:nvSpPr>
          <p:cNvPr id="16" name="Rectangle 15"/>
          <p:cNvSpPr/>
          <p:nvPr/>
        </p:nvSpPr>
        <p:spPr>
          <a:xfrm>
            <a:off x="838200" y="2286000"/>
            <a:ext cx="7315200" cy="523220"/>
          </a:xfrm>
          <a:prstGeom prst="rect">
            <a:avLst/>
          </a:prstGeom>
        </p:spPr>
        <p:txBody>
          <a:bodyPr wrap="square">
            <a:spAutoFit/>
          </a:bodyPr>
          <a:lstStyle/>
          <a:p>
            <a:pPr marL="342900" lvl="0" indent="-342900">
              <a:spcBef>
                <a:spcPct val="20000"/>
              </a:spcBef>
              <a:buSzPct val="75000"/>
              <a:buFont typeface="Wingdings" pitchFamily="2" charset="2"/>
              <a:buChar char="q"/>
              <a:defRPr/>
            </a:pPr>
            <a:r>
              <a:rPr lang="en-US" sz="2800" dirty="0" smtClean="0"/>
              <a:t>Scaling applications on demand </a:t>
            </a:r>
          </a:p>
        </p:txBody>
      </p:sp>
      <p:sp>
        <p:nvSpPr>
          <p:cNvPr id="17" name="Rounded Rectangle 16"/>
          <p:cNvSpPr/>
          <p:nvPr/>
        </p:nvSpPr>
        <p:spPr>
          <a:xfrm rot="5400000">
            <a:off x="3360992" y="4411408"/>
            <a:ext cx="2041016"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p:cNvPicPr>
            <a:picLocks noChangeAspect="1" noChangeArrowheads="1"/>
          </p:cNvPicPr>
          <p:nvPr/>
        </p:nvPicPr>
        <p:blipFill>
          <a:blip r:embed="rId9" cstate="print"/>
          <a:srcRect/>
          <a:stretch>
            <a:fillRect/>
          </a:stretch>
        </p:blipFill>
        <p:spPr bwMode="auto">
          <a:xfrm>
            <a:off x="533400" y="4679196"/>
            <a:ext cx="381000" cy="388544"/>
          </a:xfrm>
          <a:prstGeom prst="rect">
            <a:avLst/>
          </a:prstGeom>
          <a:noFill/>
          <a:ln w="9525">
            <a:noFill/>
            <a:miter lim="800000"/>
            <a:headEnd/>
            <a:tailEnd/>
          </a:ln>
        </p:spPr>
      </p:pic>
      <p:pic>
        <p:nvPicPr>
          <p:cNvPr id="20" name="Picture 14"/>
          <p:cNvPicPr>
            <a:picLocks noChangeAspect="1" noChangeArrowheads="1"/>
          </p:cNvPicPr>
          <p:nvPr/>
        </p:nvPicPr>
        <p:blipFill>
          <a:blip r:embed="rId9" cstate="print"/>
          <a:srcRect/>
          <a:stretch>
            <a:fillRect/>
          </a:stretch>
        </p:blipFill>
        <p:spPr bwMode="auto">
          <a:xfrm>
            <a:off x="563880" y="4259656"/>
            <a:ext cx="381000" cy="388544"/>
          </a:xfrm>
          <a:prstGeom prst="rect">
            <a:avLst/>
          </a:prstGeom>
          <a:noFill/>
          <a:ln w="9525">
            <a:noFill/>
            <a:miter lim="800000"/>
            <a:headEnd/>
            <a:tailEnd/>
          </a:ln>
        </p:spPr>
      </p:pic>
      <p:pic>
        <p:nvPicPr>
          <p:cNvPr id="21" name="Picture 14"/>
          <p:cNvPicPr>
            <a:picLocks noChangeAspect="1" noChangeArrowheads="1"/>
          </p:cNvPicPr>
          <p:nvPr/>
        </p:nvPicPr>
        <p:blipFill>
          <a:blip r:embed="rId9" cstate="print"/>
          <a:srcRect/>
          <a:stretch>
            <a:fillRect/>
          </a:stretch>
        </p:blipFill>
        <p:spPr bwMode="auto">
          <a:xfrm>
            <a:off x="548640" y="3810000"/>
            <a:ext cx="381000" cy="388544"/>
          </a:xfrm>
          <a:prstGeom prst="rect">
            <a:avLst/>
          </a:prstGeom>
          <a:noFill/>
          <a:ln w="9525">
            <a:noFill/>
            <a:miter lim="800000"/>
            <a:headEnd/>
            <a:tailEnd/>
          </a:ln>
        </p:spPr>
      </p:pic>
      <p:graphicFrame>
        <p:nvGraphicFramePr>
          <p:cNvPr id="1033" name="Object 9"/>
          <p:cNvGraphicFramePr>
            <a:graphicFrameLocks noChangeAspect="1"/>
          </p:cNvGraphicFramePr>
          <p:nvPr/>
        </p:nvGraphicFramePr>
        <p:xfrm>
          <a:off x="6745829" y="3465512"/>
          <a:ext cx="1102771" cy="344488"/>
        </p:xfrm>
        <a:graphic>
          <a:graphicData uri="http://schemas.openxmlformats.org/presentationml/2006/ole">
            <p:oleObj spid="_x0000_s95235" name="Visio" r:id="rId10" imgW="858911" imgH="268584" progId="Visio.Drawing.11">
              <p:link updateAutomatic="1"/>
            </p:oleObj>
          </a:graphicData>
        </a:graphic>
      </p:graphicFrame>
      <p:sp>
        <p:nvSpPr>
          <p:cNvPr id="22" name="Rounded Rectangle 21"/>
          <p:cNvSpPr/>
          <p:nvPr/>
        </p:nvSpPr>
        <p:spPr>
          <a:xfrm rot="5400000">
            <a:off x="6257822" y="4412639"/>
            <a:ext cx="2041014" cy="835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1" name="Object 7"/>
          <p:cNvGraphicFramePr>
            <a:graphicFrameLocks noChangeAspect="1"/>
          </p:cNvGraphicFramePr>
          <p:nvPr/>
        </p:nvGraphicFramePr>
        <p:xfrm>
          <a:off x="3886200" y="3465512"/>
          <a:ext cx="1102771" cy="344488"/>
        </p:xfrm>
        <a:graphic>
          <a:graphicData uri="http://schemas.openxmlformats.org/presentationml/2006/ole">
            <p:oleObj spid="_x0000_s95234" name="Visio" r:id="rId10" imgW="858911" imgH="268584" progId="Visio.Drawing.11">
              <p:link updateAutomatic="1"/>
            </p:oleObj>
          </a:graphicData>
        </a:graphic>
      </p:graphicFrame>
      <p:sp>
        <p:nvSpPr>
          <p:cNvPr id="26" name="Rounded Rectangular Callout 25"/>
          <p:cNvSpPr/>
          <p:nvPr/>
        </p:nvSpPr>
        <p:spPr>
          <a:xfrm>
            <a:off x="609600" y="1676400"/>
            <a:ext cx="3048000" cy="609600"/>
          </a:xfrm>
          <a:prstGeom prst="wedgeRoundRectCallout">
            <a:avLst>
              <a:gd name="adj1" fmla="val 46364"/>
              <a:gd name="adj2" fmla="val -98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High throughput + low response time</a:t>
            </a:r>
            <a:endParaRPr lang="en-US" sz="2200" dirty="0"/>
          </a:p>
        </p:txBody>
      </p:sp>
      <p:sp>
        <p:nvSpPr>
          <p:cNvPr id="27" name="Rounded Rectangular Callout 26"/>
          <p:cNvSpPr/>
          <p:nvPr/>
        </p:nvSpPr>
        <p:spPr>
          <a:xfrm>
            <a:off x="6019800" y="1676400"/>
            <a:ext cx="2209800" cy="609600"/>
          </a:xfrm>
          <a:prstGeom prst="wedgeRoundRectCallout">
            <a:avLst>
              <a:gd name="adj1" fmla="val -51863"/>
              <a:gd name="adj2" fmla="val -971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High resource utilization</a:t>
            </a:r>
            <a:endParaRPr lang="en-US" sz="2200" dirty="0"/>
          </a:p>
        </p:txBody>
      </p:sp>
    </p:spTree>
    <p:custDataLst>
      <p:tags r:id="rId2"/>
    </p:custDataLst>
  </p:cSld>
  <p:clrMapOvr>
    <a:masterClrMapping/>
  </p:clrMapOvr>
  <p:transition advTm="88499">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0-#ppt_w/2"/>
                                          </p:val>
                                        </p:tav>
                                        <p:tav tm="100000">
                                          <p:val>
                                            <p:strVal val="#ppt_x"/>
                                          </p:val>
                                        </p:tav>
                                      </p:tavLst>
                                    </p:anim>
                                    <p:anim calcmode="lin" valueType="num">
                                      <p:cBhvr additive="base">
                                        <p:cTn id="24" dur="500" fill="hold"/>
                                        <p:tgtEl>
                                          <p:spTgt spid="102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blinds(horizontal)">
                                      <p:cBhvr>
                                        <p:cTn id="32" dur="500"/>
                                        <p:tgtEl>
                                          <p:spTgt spid="1031"/>
                                        </p:tgtEl>
                                      </p:cBhvr>
                                    </p:animEffect>
                                  </p:childTnLst>
                                </p:cTn>
                              </p:par>
                              <p:par>
                                <p:cTn id="33" presetID="3" presetClass="entr" presetSubtype="1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par>
                          <p:cTn id="36" fill="hold">
                            <p:stCondLst>
                              <p:cond delay="1000"/>
                            </p:stCondLst>
                            <p:childTnLst>
                              <p:par>
                                <p:cTn id="37" presetID="26" presetClass="emph" presetSubtype="0" fill="hold" nodeType="afterEffect">
                                  <p:stCondLst>
                                    <p:cond delay="0"/>
                                  </p:stCondLst>
                                  <p:childTnLst>
                                    <p:animEffect transition="out" filter="fade">
                                      <p:cBhvr>
                                        <p:cTn id="38" dur="500" tmFilter="0, 0; .2, .5; .8, .5; 1, 0"/>
                                        <p:tgtEl>
                                          <p:spTgt spid="1031"/>
                                        </p:tgtEl>
                                      </p:cBhvr>
                                    </p:animEffect>
                                    <p:animScale>
                                      <p:cBhvr>
                                        <p:cTn id="39" dur="250" autoRev="1" fill="hold"/>
                                        <p:tgtEl>
                                          <p:spTgt spid="1031"/>
                                        </p:tgtEl>
                                      </p:cBhvr>
                                      <p:by x="105000" y="105000"/>
                                    </p:animScale>
                                  </p:childTnLst>
                                </p:cTn>
                              </p:par>
                              <p:par>
                                <p:cTn id="40" presetID="26" presetClass="emph" presetSubtype="0" fill="hold" grpId="1" nodeType="withEffect">
                                  <p:stCondLst>
                                    <p:cond delay="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 calcmode="lin" valueType="num">
                                      <p:cBhvr additive="base">
                                        <p:cTn id="47" dur="1000" fill="hold"/>
                                        <p:tgtEl>
                                          <p:spTgt spid="1027"/>
                                        </p:tgtEl>
                                        <p:attrNameLst>
                                          <p:attrName>ppt_x</p:attrName>
                                        </p:attrNameLst>
                                      </p:cBhvr>
                                      <p:tavLst>
                                        <p:tav tm="0">
                                          <p:val>
                                            <p:strVal val="#ppt_x"/>
                                          </p:val>
                                        </p:tav>
                                        <p:tav tm="100000">
                                          <p:val>
                                            <p:strVal val="#ppt_x"/>
                                          </p:val>
                                        </p:tav>
                                      </p:tavLst>
                                    </p:anim>
                                    <p:anim calcmode="lin" valueType="num">
                                      <p:cBhvr additive="base">
                                        <p:cTn id="48" dur="1000" fill="hold"/>
                                        <p:tgtEl>
                                          <p:spTgt spid="1027"/>
                                        </p:tgtEl>
                                        <p:attrNameLst>
                                          <p:attrName>ppt_y</p:attrName>
                                        </p:attrNameLst>
                                      </p:cBhvr>
                                      <p:tavLst>
                                        <p:tav tm="0">
                                          <p:val>
                                            <p:strVal val="0-#ppt_h/2"/>
                                          </p:val>
                                        </p:tav>
                                        <p:tav tm="100000">
                                          <p:val>
                                            <p:strVal val="#ppt_y"/>
                                          </p:val>
                                        </p:tav>
                                      </p:tavLst>
                                    </p:anim>
                                  </p:childTnLst>
                                </p:cTn>
                              </p:par>
                            </p:childTnLst>
                          </p:cTn>
                        </p:par>
                        <p:par>
                          <p:cTn id="49" fill="hold">
                            <p:stCondLst>
                              <p:cond delay="1000"/>
                            </p:stCondLst>
                            <p:childTnLst>
                              <p:par>
                                <p:cTn id="50" presetID="3" presetClass="exit" presetSubtype="10" fill="hold" nodeType="afterEffect">
                                  <p:stCondLst>
                                    <p:cond delay="0"/>
                                  </p:stCondLst>
                                  <p:childTnLst>
                                    <p:animEffect transition="out" filter="blinds(horizontal)">
                                      <p:cBhvr>
                                        <p:cTn id="51" dur="500"/>
                                        <p:tgtEl>
                                          <p:spTgt spid="1031"/>
                                        </p:tgtEl>
                                      </p:cBhvr>
                                    </p:animEffect>
                                    <p:set>
                                      <p:cBhvr>
                                        <p:cTn id="52" dur="1" fill="hold">
                                          <p:stCondLst>
                                            <p:cond delay="499"/>
                                          </p:stCondLst>
                                        </p:cTn>
                                        <p:tgtEl>
                                          <p:spTgt spid="1031"/>
                                        </p:tgtEl>
                                        <p:attrNameLst>
                                          <p:attrName>style.visibility</p:attrName>
                                        </p:attrNameLst>
                                      </p:cBhvr>
                                      <p:to>
                                        <p:strVal val="hidden"/>
                                      </p:to>
                                    </p:set>
                                  </p:childTnLst>
                                </p:cTn>
                              </p:par>
                              <p:par>
                                <p:cTn id="53" presetID="3" presetClass="exit" presetSubtype="10" fill="hold" grpId="0" nodeType="withEffect">
                                  <p:stCondLst>
                                    <p:cond delay="0"/>
                                  </p:stCondLst>
                                  <p:childTnLst>
                                    <p:animEffect transition="out" filter="blinds(horizontal)">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 calcmode="lin" valueType="num">
                                      <p:cBhvr additive="base">
                                        <p:cTn id="64" dur="500" fill="hold"/>
                                        <p:tgtEl>
                                          <p:spTgt spid="1029"/>
                                        </p:tgtEl>
                                        <p:attrNameLst>
                                          <p:attrName>ppt_x</p:attrName>
                                        </p:attrNameLst>
                                      </p:cBhvr>
                                      <p:tavLst>
                                        <p:tav tm="0">
                                          <p:val>
                                            <p:strVal val="0-#ppt_w/2"/>
                                          </p:val>
                                        </p:tav>
                                        <p:tav tm="100000">
                                          <p:val>
                                            <p:strVal val="#ppt_x"/>
                                          </p:val>
                                        </p:tav>
                                      </p:tavLst>
                                    </p:anim>
                                    <p:anim calcmode="lin" valueType="num">
                                      <p:cBhvr additive="base">
                                        <p:cTn id="65" dur="500" fill="hold"/>
                                        <p:tgtEl>
                                          <p:spTgt spid="1029"/>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3" presetClass="entr" presetSubtype="10" fill="hold" nodeType="afterEffect">
                                  <p:stCondLst>
                                    <p:cond delay="0"/>
                                  </p:stCondLst>
                                  <p:childTnLst>
                                    <p:set>
                                      <p:cBhvr>
                                        <p:cTn id="68" dur="1" fill="hold">
                                          <p:stCondLst>
                                            <p:cond delay="0"/>
                                          </p:stCondLst>
                                        </p:cTn>
                                        <p:tgtEl>
                                          <p:spTgt spid="1033"/>
                                        </p:tgtEl>
                                        <p:attrNameLst>
                                          <p:attrName>style.visibility</p:attrName>
                                        </p:attrNameLst>
                                      </p:cBhvr>
                                      <p:to>
                                        <p:strVal val="visible"/>
                                      </p:to>
                                    </p:set>
                                    <p:animEffect transition="in" filter="blinds(horizontal)">
                                      <p:cBhvr>
                                        <p:cTn id="69" dur="500"/>
                                        <p:tgtEl>
                                          <p:spTgt spid="103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par>
                          <p:cTn id="73" fill="hold">
                            <p:stCondLst>
                              <p:cond delay="1000"/>
                            </p:stCondLst>
                            <p:childTnLst>
                              <p:par>
                                <p:cTn id="74" presetID="26" presetClass="emph" presetSubtype="0" fill="hold" grpId="2" nodeType="afterEffect">
                                  <p:stCondLst>
                                    <p:cond delay="0"/>
                                  </p:stCondLst>
                                  <p:childTnLst>
                                    <p:animEffect transition="out" filter="fade">
                                      <p:cBhvr>
                                        <p:cTn id="75" dur="500" tmFilter="0, 0; .2, .5; .8, .5; 1, 0"/>
                                        <p:tgtEl>
                                          <p:spTgt spid="22"/>
                                        </p:tgtEl>
                                      </p:cBhvr>
                                    </p:animEffect>
                                    <p:animScale>
                                      <p:cBhvr>
                                        <p:cTn id="76" dur="250" autoRev="1" fill="hold"/>
                                        <p:tgtEl>
                                          <p:spTgt spid="22"/>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1033"/>
                                        </p:tgtEl>
                                      </p:cBhvr>
                                    </p:animEffect>
                                    <p:animScale>
                                      <p:cBhvr>
                                        <p:cTn id="79" dur="250" autoRev="1" fill="hold"/>
                                        <p:tgtEl>
                                          <p:spTgt spid="1033"/>
                                        </p:tgtEl>
                                      </p:cBhvr>
                                      <p:by x="105000" y="105000"/>
                                    </p:animScale>
                                  </p:childTnLst>
                                </p:cTn>
                              </p:par>
                            </p:childTnLst>
                          </p:cTn>
                        </p:par>
                        <p:par>
                          <p:cTn id="80" fill="hold">
                            <p:stCondLst>
                              <p:cond delay="1500"/>
                            </p:stCondLst>
                            <p:childTnLst>
                              <p:par>
                                <p:cTn id="81" presetID="2" presetClass="entr" presetSubtype="1" fill="hold" nodeType="afterEffect">
                                  <p:stCondLst>
                                    <p:cond delay="0"/>
                                  </p:stCondLst>
                                  <p:childTnLst>
                                    <p:set>
                                      <p:cBhvr>
                                        <p:cTn id="82" dur="1" fill="hold">
                                          <p:stCondLst>
                                            <p:cond delay="0"/>
                                          </p:stCondLst>
                                        </p:cTn>
                                        <p:tgtEl>
                                          <p:spTgt spid="1026"/>
                                        </p:tgtEl>
                                        <p:attrNameLst>
                                          <p:attrName>style.visibility</p:attrName>
                                        </p:attrNameLst>
                                      </p:cBhvr>
                                      <p:to>
                                        <p:strVal val="visible"/>
                                      </p:to>
                                    </p:set>
                                    <p:anim calcmode="lin" valueType="num">
                                      <p:cBhvr additive="base">
                                        <p:cTn id="83" dur="1000" fill="hold"/>
                                        <p:tgtEl>
                                          <p:spTgt spid="1026"/>
                                        </p:tgtEl>
                                        <p:attrNameLst>
                                          <p:attrName>ppt_x</p:attrName>
                                        </p:attrNameLst>
                                      </p:cBhvr>
                                      <p:tavLst>
                                        <p:tav tm="0">
                                          <p:val>
                                            <p:strVal val="#ppt_x"/>
                                          </p:val>
                                        </p:tav>
                                        <p:tav tm="100000">
                                          <p:val>
                                            <p:strVal val="#ppt_x"/>
                                          </p:val>
                                        </p:tav>
                                      </p:tavLst>
                                    </p:anim>
                                    <p:anim calcmode="lin" valueType="num">
                                      <p:cBhvr additive="base">
                                        <p:cTn id="84" dur="1000" fill="hold"/>
                                        <p:tgtEl>
                                          <p:spTgt spid="1026"/>
                                        </p:tgtEl>
                                        <p:attrNameLst>
                                          <p:attrName>ppt_y</p:attrName>
                                        </p:attrNameLst>
                                      </p:cBhvr>
                                      <p:tavLst>
                                        <p:tav tm="0">
                                          <p:val>
                                            <p:strVal val="0-#ppt_h/2"/>
                                          </p:val>
                                        </p:tav>
                                        <p:tav tm="100000">
                                          <p:val>
                                            <p:strVal val="#ppt_y"/>
                                          </p:val>
                                        </p:tav>
                                      </p:tavLst>
                                    </p:anim>
                                  </p:childTnLst>
                                </p:cTn>
                              </p:par>
                            </p:childTnLst>
                          </p:cTn>
                        </p:par>
                        <p:par>
                          <p:cTn id="85" fill="hold">
                            <p:stCondLst>
                              <p:cond delay="2500"/>
                            </p:stCondLst>
                            <p:childTnLst>
                              <p:par>
                                <p:cTn id="86" presetID="3" presetClass="exit" presetSubtype="10" fill="hold" nodeType="afterEffect">
                                  <p:stCondLst>
                                    <p:cond delay="0"/>
                                  </p:stCondLst>
                                  <p:childTnLst>
                                    <p:animEffect transition="out" filter="blinds(horizontal)">
                                      <p:cBhvr>
                                        <p:cTn id="87" dur="500"/>
                                        <p:tgtEl>
                                          <p:spTgt spid="1033"/>
                                        </p:tgtEl>
                                      </p:cBhvr>
                                    </p:animEffect>
                                    <p:set>
                                      <p:cBhvr>
                                        <p:cTn id="88" dur="1" fill="hold">
                                          <p:stCondLst>
                                            <p:cond delay="499"/>
                                          </p:stCondLst>
                                        </p:cTn>
                                        <p:tgtEl>
                                          <p:spTgt spid="1033"/>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animBg="1"/>
      <p:bldP spid="17" grpId="1" animBg="1"/>
      <p:bldP spid="22" grpId="0" animBg="1"/>
      <p:bldP spid="22" grpId="1" animBg="1"/>
      <p:bldP spid="22" grpId="2"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
          <p:cNvSpPr>
            <a:spLocks noGrp="1" noChangeArrowheads="1"/>
          </p:cNvSpPr>
          <p:nvPr>
            <p:ph sz="quarter" idx="1"/>
          </p:nvPr>
        </p:nvSpPr>
        <p:spPr>
          <a:xfrm>
            <a:off x="0" y="990600"/>
            <a:ext cx="9144000" cy="5334000"/>
          </a:xfrm>
          <a:prstGeom prst="rect">
            <a:avLst/>
          </a:prstGeom>
        </p:spPr>
        <p:txBody>
          <a:bodyPr/>
          <a:lstStyle/>
          <a:p>
            <a:pPr marL="982980" lvl="1" indent="-342900">
              <a:lnSpc>
                <a:spcPct val="120000"/>
              </a:lnSpc>
              <a:spcBef>
                <a:spcPts val="600"/>
              </a:spcBef>
              <a:buClr>
                <a:schemeClr val="accent1"/>
              </a:buClr>
              <a:buFont typeface="+mj-lt"/>
              <a:buAutoNum type="arabicPeriod"/>
              <a:defRPr/>
            </a:pPr>
            <a:r>
              <a:rPr lang="en-US" sz="2200" b="1" dirty="0" smtClean="0">
                <a:solidFill>
                  <a:schemeClr val="tx1"/>
                </a:solidFill>
              </a:rPr>
              <a:t>Identifying the critical hardware resource first</a:t>
            </a:r>
          </a:p>
          <a:p>
            <a:pPr lvl="1" eaLnBrk="1" hangingPunct="1">
              <a:buFont typeface="Wingdings" pitchFamily="2" charset="2"/>
              <a:buNone/>
            </a:pPr>
            <a:endParaRPr lang="en-US" dirty="0" smtClean="0"/>
          </a:p>
          <a:p>
            <a:endParaRPr lang="en-US" dirty="0" smtClean="0"/>
          </a:p>
          <a:p>
            <a:pPr eaLnBrk="1" hangingPunct="1"/>
            <a:endParaRPr lang="en-US" dirty="0" smtClean="0"/>
          </a:p>
        </p:txBody>
      </p:sp>
      <p:sp>
        <p:nvSpPr>
          <p:cNvPr id="26" name="タイトル 25"/>
          <p:cNvSpPr>
            <a:spLocks noGrp="1"/>
          </p:cNvSpPr>
          <p:nvPr>
            <p:ph type="title"/>
          </p:nvPr>
        </p:nvSpPr>
        <p:spPr>
          <a:xfrm>
            <a:off x="330200" y="0"/>
            <a:ext cx="7747000" cy="990600"/>
          </a:xfrm>
        </p:spPr>
        <p:txBody>
          <a:bodyPr/>
          <a:lstStyle/>
          <a:p>
            <a:pPr lvl="0"/>
            <a:r>
              <a:rPr lang="en-US" altLang="ja-JP" dirty="0" smtClean="0"/>
              <a:t>Soft Resource Allocation Algorithm (1)</a:t>
            </a:r>
            <a:endParaRPr kumimoji="1" lang="ja-JP" altLang="en-US" dirty="0"/>
          </a:p>
        </p:txBody>
      </p:sp>
      <p:sp>
        <p:nvSpPr>
          <p:cNvPr id="13" name="フッター プレースホルダ 12"/>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4" name="日付プレースホルダ 13"/>
          <p:cNvSpPr>
            <a:spLocks noGrp="1"/>
          </p:cNvSpPr>
          <p:nvPr>
            <p:ph type="dt" sz="half" idx="2"/>
          </p:nvPr>
        </p:nvSpPr>
        <p:spPr/>
        <p:txBody>
          <a:bodyPr/>
          <a:lstStyle/>
          <a:p>
            <a:r>
              <a:rPr kumimoji="1" lang="en-US" altLang="ja-JP" smtClean="0"/>
              <a:t>19 May 2011</a:t>
            </a:r>
            <a:endParaRPr kumimoji="1" lang="ja-JP" altLang="en-US" dirty="0"/>
          </a:p>
        </p:txBody>
      </p:sp>
      <p:graphicFrame>
        <p:nvGraphicFramePr>
          <p:cNvPr id="19" name="Chart 18"/>
          <p:cNvGraphicFramePr/>
          <p:nvPr/>
        </p:nvGraphicFramePr>
        <p:xfrm>
          <a:off x="6096000" y="2819400"/>
          <a:ext cx="3048000" cy="3505200"/>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Connector 24"/>
          <p:cNvCxnSpPr/>
          <p:nvPr/>
        </p:nvCxnSpPr>
        <p:spPr>
          <a:xfrm rot="16200000" flipH="1">
            <a:off x="7277098" y="4712498"/>
            <a:ext cx="1752600" cy="2"/>
          </a:xfrm>
          <a:prstGeom prst="line">
            <a:avLst/>
          </a:prstGeom>
          <a:ln w="15875">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8" name="Picture 1"/>
          <p:cNvPicPr>
            <a:picLocks noChangeAspect="1" noChangeArrowheads="1"/>
          </p:cNvPicPr>
          <p:nvPr/>
        </p:nvPicPr>
        <p:blipFill>
          <a:blip r:embed="rId5" cstate="print"/>
          <a:srcRect/>
          <a:stretch>
            <a:fillRect/>
          </a:stretch>
        </p:blipFill>
        <p:spPr bwMode="auto">
          <a:xfrm>
            <a:off x="152400" y="3200400"/>
            <a:ext cx="5562600" cy="2819400"/>
          </a:xfrm>
          <a:prstGeom prst="rect">
            <a:avLst/>
          </a:prstGeom>
          <a:noFill/>
          <a:ln w="9525">
            <a:noFill/>
            <a:miter lim="800000"/>
            <a:headEnd/>
            <a:tailEnd/>
          </a:ln>
        </p:spPr>
      </p:pic>
      <p:sp>
        <p:nvSpPr>
          <p:cNvPr id="38" name="Rectangle 37"/>
          <p:cNvSpPr/>
          <p:nvPr/>
        </p:nvSpPr>
        <p:spPr>
          <a:xfrm>
            <a:off x="-874684" y="3522147"/>
            <a:ext cx="142466" cy="369332"/>
          </a:xfrm>
          <a:prstGeom prst="rect">
            <a:avLst/>
          </a:prstGeom>
        </p:spPr>
        <p:txBody>
          <a:bodyPr wrap="square">
            <a:spAutoFit/>
          </a:bodyPr>
          <a:lstStyle/>
          <a:p>
            <a:endParaRPr lang="en-US" dirty="0"/>
          </a:p>
        </p:txBody>
      </p:sp>
      <p:sp>
        <p:nvSpPr>
          <p:cNvPr id="39" name="Rounded Rectangle 38"/>
          <p:cNvSpPr/>
          <p:nvPr/>
        </p:nvSpPr>
        <p:spPr>
          <a:xfrm rot="5400000">
            <a:off x="3505199" y="4038599"/>
            <a:ext cx="1143001"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1"/>
          <p:cNvSpPr txBox="1">
            <a:spLocks noChangeArrowheads="1"/>
          </p:cNvSpPr>
          <p:nvPr/>
        </p:nvSpPr>
        <p:spPr bwMode="auto">
          <a:xfrm>
            <a:off x="3429000" y="4876800"/>
            <a:ext cx="1524000" cy="457200"/>
          </a:xfrm>
          <a:prstGeom prst="rect">
            <a:avLst/>
          </a:prstGeom>
          <a:noFill/>
          <a:ln w="9525">
            <a:noFill/>
            <a:miter lim="800000"/>
            <a:headEnd/>
            <a:tailEnd/>
          </a:ln>
        </p:spPr>
        <p:txBody>
          <a:bodyPr/>
          <a:lstStyle/>
          <a:p>
            <a:endParaRPr lang="en-US" sz="1100" dirty="0">
              <a:solidFill>
                <a:srgbClr val="FF0000"/>
              </a:solidFill>
            </a:endParaRPr>
          </a:p>
        </p:txBody>
      </p:sp>
      <p:sp>
        <p:nvSpPr>
          <p:cNvPr id="16" name="TextBox 1"/>
          <p:cNvSpPr txBox="1">
            <a:spLocks noChangeArrowheads="1"/>
          </p:cNvSpPr>
          <p:nvPr/>
        </p:nvSpPr>
        <p:spPr bwMode="auto">
          <a:xfrm>
            <a:off x="3124200" y="3200400"/>
            <a:ext cx="1981200" cy="609600"/>
          </a:xfrm>
          <a:prstGeom prst="rect">
            <a:avLst/>
          </a:prstGeom>
          <a:solidFill>
            <a:schemeClr val="accent5">
              <a:lumMod val="20000"/>
              <a:lumOff val="80000"/>
            </a:schemeClr>
          </a:solidFill>
          <a:ln w="9525">
            <a:noFill/>
            <a:miter lim="800000"/>
            <a:headEnd/>
            <a:tailEnd/>
          </a:ln>
        </p:spPr>
        <p:txBody>
          <a:bodyPr/>
          <a:lstStyle/>
          <a:p>
            <a:r>
              <a:rPr lang="en-US" sz="2000" dirty="0" smtClean="0">
                <a:solidFill>
                  <a:srgbClr val="FF0000"/>
                </a:solidFill>
              </a:rPr>
              <a:t>(1) Bottleneck server </a:t>
            </a:r>
            <a:endParaRPr lang="en-US" sz="2000" dirty="0">
              <a:solidFill>
                <a:srgbClr val="FF0000"/>
              </a:solidFill>
            </a:endParaRPr>
          </a:p>
        </p:txBody>
      </p:sp>
    </p:spTree>
    <p:custDataLst>
      <p:tags r:id="rId1"/>
    </p:custDataLst>
  </p:cSld>
  <p:clrMapOvr>
    <a:masterClrMapping/>
  </p:clrMapOvr>
  <p:transition advTm="18455">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wipe(left)">
                                      <p:cBhvr>
                                        <p:cTn id="7" dur="1000"/>
                                        <p:tgtEl>
                                          <p:spTgt spid="3174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1000"/>
                            </p:stCondLst>
                            <p:childTnLst>
                              <p:par>
                                <p:cTn id="21" presetID="26" presetClass="emph" presetSubtype="0" repeatCount="3000" fill="hold" grpId="0" nodeType="afterEffect">
                                  <p:stCondLst>
                                    <p:cond delay="0"/>
                                  </p:stCondLst>
                                  <p:childTnLst>
                                    <p:animEffect transition="out" filter="fade">
                                      <p:cBhvr>
                                        <p:cTn id="22" dur="500" tmFilter="0, 0; .2, .5; .8, .5; 1, 0"/>
                                        <p:tgtEl>
                                          <p:spTgt spid="39"/>
                                        </p:tgtEl>
                                      </p:cBhvr>
                                    </p:animEffect>
                                    <p:animScale>
                                      <p:cBhvr>
                                        <p:cTn id="23" dur="250" autoRev="1" fill="hold"/>
                                        <p:tgtEl>
                                          <p:spTgt spid="39"/>
                                        </p:tgtEl>
                                      </p:cBhvr>
                                      <p:by x="105000" y="105000"/>
                                    </p:animScale>
                                  </p:childTnLst>
                                </p:cTn>
                              </p:par>
                              <p:par>
                                <p:cTn id="24" presetID="3" presetClass="entr" presetSubtype="10" fill="hold" grpId="0" nodeType="withEffect" nodePh="1">
                                  <p:stCondLst>
                                    <p:cond delay="0"/>
                                  </p:stCondLst>
                                  <p:endCondLst>
                                    <p:cond evt="begin" delay="0">
                                      <p:tn val="24"/>
                                    </p:cond>
                                  </p:end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39" grpId="0" animBg="1"/>
      <p:bldP spid="39" grpId="1" animBg="1"/>
      <p:bldP spid="27"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p:nvPr/>
        </p:nvGraphicFramePr>
        <p:xfrm>
          <a:off x="6096000" y="2819400"/>
          <a:ext cx="30480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31748" name="Rectangle 5"/>
          <p:cNvSpPr>
            <a:spLocks noGrp="1" noChangeArrowheads="1"/>
          </p:cNvSpPr>
          <p:nvPr>
            <p:ph sz="quarter" idx="1"/>
          </p:nvPr>
        </p:nvSpPr>
        <p:spPr>
          <a:xfrm>
            <a:off x="0" y="990600"/>
            <a:ext cx="9372600" cy="5334000"/>
          </a:xfrm>
          <a:prstGeom prst="rect">
            <a:avLst/>
          </a:prstGeom>
        </p:spPr>
        <p:txBody>
          <a:bodyPr/>
          <a:lstStyle/>
          <a:p>
            <a:pPr marL="982980" lvl="1" indent="-342900">
              <a:lnSpc>
                <a:spcPct val="120000"/>
              </a:lnSpc>
              <a:spcBef>
                <a:spcPts val="600"/>
              </a:spcBef>
              <a:buClr>
                <a:schemeClr val="accent1"/>
              </a:buClr>
              <a:buFont typeface="+mj-lt"/>
              <a:buAutoNum type="arabicPeriod"/>
              <a:defRPr/>
            </a:pPr>
            <a:r>
              <a:rPr lang="en-US" sz="2200" dirty="0" smtClean="0">
                <a:solidFill>
                  <a:schemeClr val="bg1">
                    <a:lumMod val="65000"/>
                  </a:schemeClr>
                </a:solidFill>
              </a:rPr>
              <a:t>Identifying the critical hardware resource first</a:t>
            </a:r>
          </a:p>
          <a:p>
            <a:pPr marL="982980" lvl="1" indent="-342900">
              <a:lnSpc>
                <a:spcPct val="120000"/>
              </a:lnSpc>
              <a:spcBef>
                <a:spcPts val="600"/>
              </a:spcBef>
              <a:buClr>
                <a:schemeClr val="accent1"/>
              </a:buClr>
              <a:buFont typeface="+mj-lt"/>
              <a:buAutoNum type="arabicPeriod"/>
              <a:defRPr/>
            </a:pPr>
            <a:r>
              <a:rPr lang="en-US" sz="2200" b="1" dirty="0" smtClean="0">
                <a:solidFill>
                  <a:schemeClr val="tx1"/>
                </a:solidFill>
              </a:rPr>
              <a:t>Allocating proper soft resources for the bottleneck server</a:t>
            </a:r>
          </a:p>
          <a:p>
            <a:pPr lvl="1" eaLnBrk="1" hangingPunct="1">
              <a:buFont typeface="Wingdings" pitchFamily="2" charset="2"/>
              <a:buNone/>
            </a:pPr>
            <a:endParaRPr lang="en-US" dirty="0" smtClean="0"/>
          </a:p>
          <a:p>
            <a:endParaRPr lang="en-US" dirty="0" smtClean="0"/>
          </a:p>
          <a:p>
            <a:pPr eaLnBrk="1" hangingPunct="1"/>
            <a:endParaRPr lang="en-US" dirty="0" smtClean="0"/>
          </a:p>
        </p:txBody>
      </p:sp>
      <p:sp>
        <p:nvSpPr>
          <p:cNvPr id="31" name="タイトル 30"/>
          <p:cNvSpPr>
            <a:spLocks noGrp="1"/>
          </p:cNvSpPr>
          <p:nvPr>
            <p:ph type="title"/>
          </p:nvPr>
        </p:nvSpPr>
        <p:spPr>
          <a:xfrm>
            <a:off x="330200" y="0"/>
            <a:ext cx="7747000" cy="990600"/>
          </a:xfrm>
        </p:spPr>
        <p:txBody>
          <a:bodyPr/>
          <a:lstStyle/>
          <a:p>
            <a:pPr lvl="0"/>
            <a:r>
              <a:rPr lang="en-US" altLang="ja-JP" dirty="0" smtClean="0"/>
              <a:t>Soft Resource Allocation Algorithm (2)</a:t>
            </a:r>
            <a:endParaRPr kumimoji="1" lang="ja-JP" altLang="en-US" dirty="0"/>
          </a:p>
        </p:txBody>
      </p:sp>
      <p:sp>
        <p:nvSpPr>
          <p:cNvPr id="26" name="フッター プレースホルダ 25"/>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29" name="日付プレースホルダ 28"/>
          <p:cNvSpPr>
            <a:spLocks noGrp="1"/>
          </p:cNvSpPr>
          <p:nvPr>
            <p:ph type="dt" sz="half" idx="2"/>
          </p:nvPr>
        </p:nvSpPr>
        <p:spPr/>
        <p:txBody>
          <a:bodyPr/>
          <a:lstStyle/>
          <a:p>
            <a:r>
              <a:rPr kumimoji="1" lang="en-US" altLang="ja-JP" smtClean="0"/>
              <a:t>19 May 2011</a:t>
            </a:r>
            <a:endParaRPr kumimoji="1" lang="ja-JP" altLang="en-US" dirty="0"/>
          </a:p>
        </p:txBody>
      </p:sp>
      <p:sp>
        <p:nvSpPr>
          <p:cNvPr id="20" name="TextBox 1"/>
          <p:cNvSpPr txBox="1">
            <a:spLocks noChangeArrowheads="1"/>
          </p:cNvSpPr>
          <p:nvPr/>
        </p:nvSpPr>
        <p:spPr bwMode="auto">
          <a:xfrm>
            <a:off x="7010400" y="3352800"/>
            <a:ext cx="1524000" cy="304800"/>
          </a:xfrm>
          <a:prstGeom prst="rect">
            <a:avLst/>
          </a:prstGeom>
          <a:noFill/>
          <a:ln w="9525">
            <a:noFill/>
            <a:miter lim="800000"/>
            <a:headEnd/>
            <a:tailEnd/>
          </a:ln>
        </p:spPr>
        <p:txBody>
          <a:bodyPr/>
          <a:lstStyle/>
          <a:p>
            <a:r>
              <a:rPr lang="en-US" sz="1600" dirty="0" smtClean="0">
                <a:solidFill>
                  <a:srgbClr val="0070C0"/>
                </a:solidFill>
              </a:rPr>
              <a:t>Throughput knee</a:t>
            </a:r>
            <a:endParaRPr lang="en-US" sz="1600" dirty="0">
              <a:solidFill>
                <a:srgbClr val="0070C0"/>
              </a:solidFill>
            </a:endParaRPr>
          </a:p>
        </p:txBody>
      </p:sp>
      <p:cxnSp>
        <p:nvCxnSpPr>
          <p:cNvPr id="21" name="Straight Arrow Connector 20"/>
          <p:cNvCxnSpPr/>
          <p:nvPr/>
        </p:nvCxnSpPr>
        <p:spPr>
          <a:xfrm rot="16200000" flipH="1">
            <a:off x="7706018" y="3905445"/>
            <a:ext cx="304800" cy="22860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124699" y="4712498"/>
            <a:ext cx="1752600" cy="2"/>
          </a:xfrm>
          <a:prstGeom prst="line">
            <a:avLst/>
          </a:prstGeom>
          <a:ln w="15875">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8" name="Picture 1"/>
          <p:cNvPicPr>
            <a:picLocks noChangeAspect="1" noChangeArrowheads="1"/>
          </p:cNvPicPr>
          <p:nvPr/>
        </p:nvPicPr>
        <p:blipFill>
          <a:blip r:embed="rId5" cstate="print"/>
          <a:srcRect/>
          <a:stretch>
            <a:fillRect/>
          </a:stretch>
        </p:blipFill>
        <p:spPr bwMode="auto">
          <a:xfrm>
            <a:off x="152400" y="3200400"/>
            <a:ext cx="5562600" cy="2819400"/>
          </a:xfrm>
          <a:prstGeom prst="rect">
            <a:avLst/>
          </a:prstGeom>
          <a:noFill/>
          <a:ln w="9525">
            <a:noFill/>
            <a:miter lim="800000"/>
            <a:headEnd/>
            <a:tailEnd/>
          </a:ln>
        </p:spPr>
      </p:pic>
      <p:pic>
        <p:nvPicPr>
          <p:cNvPr id="30" name="Picture 4"/>
          <p:cNvPicPr>
            <a:picLocks noChangeAspect="1" noChangeArrowheads="1"/>
          </p:cNvPicPr>
          <p:nvPr/>
        </p:nvPicPr>
        <p:blipFill>
          <a:blip r:embed="rId6" cstate="print"/>
          <a:srcRect/>
          <a:stretch>
            <a:fillRect/>
          </a:stretch>
        </p:blipFill>
        <p:spPr bwMode="auto">
          <a:xfrm>
            <a:off x="3717502" y="3921422"/>
            <a:ext cx="323378" cy="955378"/>
          </a:xfrm>
          <a:prstGeom prst="rect">
            <a:avLst/>
          </a:prstGeom>
          <a:noFill/>
          <a:ln w="9525">
            <a:noFill/>
            <a:miter lim="800000"/>
            <a:headEnd/>
            <a:tailEnd/>
          </a:ln>
        </p:spPr>
      </p:pic>
      <p:sp>
        <p:nvSpPr>
          <p:cNvPr id="38" name="Rectangle 37"/>
          <p:cNvSpPr/>
          <p:nvPr/>
        </p:nvSpPr>
        <p:spPr>
          <a:xfrm>
            <a:off x="-874684" y="3522147"/>
            <a:ext cx="142466" cy="369332"/>
          </a:xfrm>
          <a:prstGeom prst="rect">
            <a:avLst/>
          </a:prstGeom>
        </p:spPr>
        <p:txBody>
          <a:bodyPr wrap="square">
            <a:spAutoFit/>
          </a:bodyPr>
          <a:lstStyle/>
          <a:p>
            <a:endParaRPr lang="en-US" dirty="0"/>
          </a:p>
        </p:txBody>
      </p:sp>
      <p:sp>
        <p:nvSpPr>
          <p:cNvPr id="39" name="Rounded Rectangle 38"/>
          <p:cNvSpPr/>
          <p:nvPr/>
        </p:nvSpPr>
        <p:spPr>
          <a:xfrm rot="5400000">
            <a:off x="3505199" y="4038599"/>
            <a:ext cx="1143001"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p:cNvSpPr txBox="1">
            <a:spLocks noChangeArrowheads="1"/>
          </p:cNvSpPr>
          <p:nvPr/>
        </p:nvSpPr>
        <p:spPr bwMode="auto">
          <a:xfrm>
            <a:off x="8001000" y="4419600"/>
            <a:ext cx="1447800" cy="609600"/>
          </a:xfrm>
          <a:prstGeom prst="rect">
            <a:avLst/>
          </a:prstGeom>
          <a:noFill/>
          <a:ln w="9525">
            <a:noFill/>
            <a:miter lim="800000"/>
            <a:headEnd/>
            <a:tailEnd/>
          </a:ln>
        </p:spPr>
        <p:txBody>
          <a:bodyPr/>
          <a:lstStyle/>
          <a:p>
            <a:r>
              <a:rPr lang="en-US" sz="1600" dirty="0" smtClean="0">
                <a:solidFill>
                  <a:srgbClr val="0070C0"/>
                </a:solidFill>
              </a:rPr>
              <a:t>Minimum Saturation workload</a:t>
            </a:r>
            <a:endParaRPr lang="en-US" sz="1600" dirty="0">
              <a:solidFill>
                <a:srgbClr val="0070C0"/>
              </a:solidFill>
            </a:endParaRPr>
          </a:p>
        </p:txBody>
      </p:sp>
      <p:cxnSp>
        <p:nvCxnSpPr>
          <p:cNvPr id="24" name="Straight Arrow Connector 23"/>
          <p:cNvCxnSpPr/>
          <p:nvPr/>
        </p:nvCxnSpPr>
        <p:spPr>
          <a:xfrm rot="5400000">
            <a:off x="7963095" y="5238752"/>
            <a:ext cx="304802" cy="190499"/>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1"/>
          <p:cNvSpPr txBox="1">
            <a:spLocks noChangeArrowheads="1"/>
          </p:cNvSpPr>
          <p:nvPr/>
        </p:nvSpPr>
        <p:spPr bwMode="auto">
          <a:xfrm>
            <a:off x="2971800" y="4971854"/>
            <a:ext cx="2209800" cy="609600"/>
          </a:xfrm>
          <a:prstGeom prst="rect">
            <a:avLst/>
          </a:prstGeom>
          <a:solidFill>
            <a:schemeClr val="accent5">
              <a:lumMod val="20000"/>
              <a:lumOff val="80000"/>
            </a:schemeClr>
          </a:solidFill>
          <a:ln w="9525">
            <a:noFill/>
            <a:miter lim="800000"/>
            <a:headEnd/>
            <a:tailEnd/>
          </a:ln>
        </p:spPr>
        <p:txBody>
          <a:bodyPr/>
          <a:lstStyle/>
          <a:p>
            <a:r>
              <a:rPr lang="en-US" sz="2000" dirty="0" smtClean="0">
                <a:solidFill>
                  <a:srgbClr val="FF0000"/>
                </a:solidFill>
              </a:rPr>
              <a:t>(2) Ave.  number of active threads </a:t>
            </a:r>
            <a:endParaRPr lang="en-US" sz="2000" dirty="0">
              <a:solidFill>
                <a:srgbClr val="FF0000"/>
              </a:solidFill>
            </a:endParaRPr>
          </a:p>
        </p:txBody>
      </p:sp>
      <p:sp>
        <p:nvSpPr>
          <p:cNvPr id="32" name="TextBox 1"/>
          <p:cNvSpPr txBox="1">
            <a:spLocks noChangeArrowheads="1"/>
          </p:cNvSpPr>
          <p:nvPr/>
        </p:nvSpPr>
        <p:spPr bwMode="auto">
          <a:xfrm>
            <a:off x="3124200" y="3200400"/>
            <a:ext cx="1981200" cy="609600"/>
          </a:xfrm>
          <a:prstGeom prst="rect">
            <a:avLst/>
          </a:prstGeom>
          <a:solidFill>
            <a:schemeClr val="accent5">
              <a:lumMod val="20000"/>
              <a:lumOff val="80000"/>
            </a:schemeClr>
          </a:solidFill>
          <a:ln w="9525">
            <a:noFill/>
            <a:miter lim="800000"/>
            <a:headEnd/>
            <a:tailEnd/>
          </a:ln>
        </p:spPr>
        <p:txBody>
          <a:bodyPr/>
          <a:lstStyle/>
          <a:p>
            <a:r>
              <a:rPr lang="en-US" sz="2000" dirty="0" smtClean="0"/>
              <a:t>(1) Bottleneck server </a:t>
            </a:r>
            <a:endParaRPr lang="en-US" sz="2000" dirty="0"/>
          </a:p>
        </p:txBody>
      </p:sp>
      <p:cxnSp>
        <p:nvCxnSpPr>
          <p:cNvPr id="42" name="Straight Arrow Connector 41"/>
          <p:cNvCxnSpPr/>
          <p:nvPr/>
        </p:nvCxnSpPr>
        <p:spPr>
          <a:xfrm rot="16200000" flipV="1">
            <a:off x="3924300" y="4762500"/>
            <a:ext cx="381000" cy="152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54258">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animEffect transition="in" filter="wipe(left)">
                                      <p:cBhvr>
                                        <p:cTn id="7" dur="1000"/>
                                        <p:tgtEl>
                                          <p:spTgt spid="317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linds(horizontal)">
                                      <p:cBhvr>
                                        <p:cTn id="28" dur="500"/>
                                        <p:tgtEl>
                                          <p:spTgt spid="42"/>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1"/>
          <p:cNvSpPr txBox="1">
            <a:spLocks noChangeArrowheads="1"/>
          </p:cNvSpPr>
          <p:nvPr/>
        </p:nvSpPr>
        <p:spPr bwMode="auto">
          <a:xfrm>
            <a:off x="0" y="2438400"/>
            <a:ext cx="4038600" cy="685800"/>
          </a:xfrm>
          <a:prstGeom prst="rect">
            <a:avLst/>
          </a:prstGeom>
          <a:solidFill>
            <a:schemeClr val="accent5">
              <a:lumMod val="20000"/>
              <a:lumOff val="80000"/>
            </a:schemeClr>
          </a:solidFill>
          <a:ln w="9525">
            <a:noFill/>
            <a:miter lim="800000"/>
            <a:headEnd/>
            <a:tailEnd/>
          </a:ln>
        </p:spPr>
        <p:txBody>
          <a:bodyPr/>
          <a:lstStyle/>
          <a:p>
            <a:r>
              <a:rPr lang="en-US" sz="2000" dirty="0" smtClean="0">
                <a:solidFill>
                  <a:srgbClr val="FF0000"/>
                </a:solidFill>
              </a:rPr>
              <a:t>(3) Dependency between current tier and bottleneck tier  </a:t>
            </a:r>
            <a:endParaRPr lang="en-US" sz="2000" dirty="0">
              <a:solidFill>
                <a:srgbClr val="FF0000"/>
              </a:solidFill>
            </a:endParaRPr>
          </a:p>
        </p:txBody>
      </p:sp>
      <p:sp>
        <p:nvSpPr>
          <p:cNvPr id="31748" name="Rectangle 5"/>
          <p:cNvSpPr>
            <a:spLocks noGrp="1" noChangeArrowheads="1"/>
          </p:cNvSpPr>
          <p:nvPr>
            <p:ph sz="quarter" idx="1"/>
          </p:nvPr>
        </p:nvSpPr>
        <p:spPr>
          <a:xfrm>
            <a:off x="0" y="990600"/>
            <a:ext cx="9144000" cy="5334000"/>
          </a:xfrm>
          <a:prstGeom prst="rect">
            <a:avLst/>
          </a:prstGeom>
        </p:spPr>
        <p:txBody>
          <a:bodyPr/>
          <a:lstStyle/>
          <a:p>
            <a:pPr marL="982980" lvl="1" indent="-342900">
              <a:lnSpc>
                <a:spcPct val="120000"/>
              </a:lnSpc>
              <a:spcBef>
                <a:spcPts val="600"/>
              </a:spcBef>
              <a:buClr>
                <a:schemeClr val="accent1"/>
              </a:buClr>
              <a:buFont typeface="+mj-lt"/>
              <a:buAutoNum type="arabicPeriod"/>
              <a:defRPr/>
            </a:pPr>
            <a:r>
              <a:rPr lang="en-US" sz="2200" dirty="0" smtClean="0">
                <a:solidFill>
                  <a:schemeClr val="bg1">
                    <a:lumMod val="65000"/>
                  </a:schemeClr>
                </a:solidFill>
              </a:rPr>
              <a:t>Identifying the critical hardware resource first</a:t>
            </a:r>
          </a:p>
          <a:p>
            <a:pPr marL="982980" lvl="1" indent="-342900">
              <a:lnSpc>
                <a:spcPct val="120000"/>
              </a:lnSpc>
              <a:spcBef>
                <a:spcPts val="600"/>
              </a:spcBef>
              <a:buClr>
                <a:schemeClr val="accent1"/>
              </a:buClr>
              <a:buFont typeface="+mj-lt"/>
              <a:buAutoNum type="arabicPeriod"/>
              <a:defRPr/>
            </a:pPr>
            <a:r>
              <a:rPr lang="en-US" sz="2200" dirty="0" smtClean="0">
                <a:solidFill>
                  <a:schemeClr val="bg1">
                    <a:lumMod val="65000"/>
                  </a:schemeClr>
                </a:solidFill>
              </a:rPr>
              <a:t>Allocating proper soft resources for the bottleneck server</a:t>
            </a:r>
          </a:p>
          <a:p>
            <a:pPr marL="982980" lvl="1" indent="-342900">
              <a:lnSpc>
                <a:spcPct val="120000"/>
              </a:lnSpc>
              <a:spcBef>
                <a:spcPts val="600"/>
              </a:spcBef>
              <a:buClr>
                <a:schemeClr val="accent1"/>
              </a:buClr>
              <a:buFont typeface="+mj-lt"/>
              <a:buAutoNum type="arabicPeriod"/>
              <a:defRPr/>
            </a:pPr>
            <a:r>
              <a:rPr lang="en-US" sz="2200" b="1" dirty="0" smtClean="0">
                <a:solidFill>
                  <a:schemeClr val="tx1"/>
                </a:solidFill>
              </a:rPr>
              <a:t>Allocating </a:t>
            </a:r>
            <a:r>
              <a:rPr lang="en-US" altLang="zh-CN" sz="2200" b="1" dirty="0" smtClean="0">
                <a:solidFill>
                  <a:schemeClr val="tx1"/>
                </a:solidFill>
              </a:rPr>
              <a:t>proper amount </a:t>
            </a:r>
            <a:r>
              <a:rPr lang="en-US" sz="2200" b="1" dirty="0" smtClean="0">
                <a:solidFill>
                  <a:schemeClr val="tx1"/>
                </a:solidFill>
              </a:rPr>
              <a:t>soft resources in other tiers</a:t>
            </a:r>
            <a:endParaRPr lang="en-US" dirty="0" smtClean="0"/>
          </a:p>
          <a:p>
            <a:pPr eaLnBrk="1" hangingPunct="1"/>
            <a:endParaRPr lang="en-US" dirty="0" smtClean="0"/>
          </a:p>
        </p:txBody>
      </p:sp>
      <p:sp>
        <p:nvSpPr>
          <p:cNvPr id="46" name="タイトル 45"/>
          <p:cNvSpPr>
            <a:spLocks noGrp="1"/>
          </p:cNvSpPr>
          <p:nvPr>
            <p:ph type="title"/>
          </p:nvPr>
        </p:nvSpPr>
        <p:spPr>
          <a:xfrm>
            <a:off x="330200" y="0"/>
            <a:ext cx="7747000" cy="990600"/>
          </a:xfrm>
        </p:spPr>
        <p:txBody>
          <a:bodyPr/>
          <a:lstStyle/>
          <a:p>
            <a:pPr lvl="0"/>
            <a:r>
              <a:rPr lang="en-US" altLang="ja-JP" dirty="0" smtClean="0"/>
              <a:t>Soft Resource Allocation Algorithm (3)</a:t>
            </a:r>
            <a:endParaRPr kumimoji="1" lang="ja-JP" altLang="en-US" dirty="0"/>
          </a:p>
        </p:txBody>
      </p:sp>
      <p:sp>
        <p:nvSpPr>
          <p:cNvPr id="38" name="フッター プレースホルダ 37"/>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45" name="日付プレースホルダ 44"/>
          <p:cNvSpPr>
            <a:spLocks noGrp="1"/>
          </p:cNvSpPr>
          <p:nvPr>
            <p:ph type="dt" sz="half" idx="2"/>
          </p:nvPr>
        </p:nvSpPr>
        <p:spPr/>
        <p:txBody>
          <a:bodyPr/>
          <a:lstStyle/>
          <a:p>
            <a:r>
              <a:rPr kumimoji="1" lang="en-US" altLang="ja-JP" smtClean="0"/>
              <a:t>19 May 2011</a:t>
            </a:r>
            <a:endParaRPr kumimoji="1" lang="ja-JP" altLang="en-US" dirty="0"/>
          </a:p>
        </p:txBody>
      </p:sp>
      <p:pic>
        <p:nvPicPr>
          <p:cNvPr id="28" name="Picture 1"/>
          <p:cNvPicPr>
            <a:picLocks noChangeAspect="1" noChangeArrowheads="1"/>
          </p:cNvPicPr>
          <p:nvPr/>
        </p:nvPicPr>
        <p:blipFill>
          <a:blip r:embed="rId4" cstate="print"/>
          <a:srcRect/>
          <a:stretch>
            <a:fillRect/>
          </a:stretch>
        </p:blipFill>
        <p:spPr bwMode="auto">
          <a:xfrm>
            <a:off x="152400" y="3200400"/>
            <a:ext cx="5562600" cy="2819400"/>
          </a:xfrm>
          <a:prstGeom prst="rect">
            <a:avLst/>
          </a:prstGeom>
          <a:noFill/>
          <a:ln w="9525">
            <a:noFill/>
            <a:miter lim="800000"/>
            <a:headEnd/>
            <a:tailEnd/>
          </a:ln>
        </p:spPr>
      </p:pic>
      <p:pic>
        <p:nvPicPr>
          <p:cNvPr id="30" name="Picture 4"/>
          <p:cNvPicPr>
            <a:picLocks noChangeAspect="1" noChangeArrowheads="1"/>
          </p:cNvPicPr>
          <p:nvPr/>
        </p:nvPicPr>
        <p:blipFill>
          <a:blip r:embed="rId5" cstate="print"/>
          <a:srcRect/>
          <a:stretch>
            <a:fillRect/>
          </a:stretch>
        </p:blipFill>
        <p:spPr bwMode="auto">
          <a:xfrm>
            <a:off x="3717502" y="3928158"/>
            <a:ext cx="321098" cy="948642"/>
          </a:xfrm>
          <a:prstGeom prst="rect">
            <a:avLst/>
          </a:prstGeom>
          <a:noFill/>
          <a:ln w="9525">
            <a:noFill/>
            <a:miter lim="800000"/>
            <a:headEnd/>
            <a:tailEnd/>
          </a:ln>
        </p:spPr>
      </p:pic>
      <p:pic>
        <p:nvPicPr>
          <p:cNvPr id="31" name="Picture 5"/>
          <p:cNvPicPr>
            <a:picLocks noChangeAspect="1" noChangeArrowheads="1"/>
          </p:cNvPicPr>
          <p:nvPr/>
        </p:nvPicPr>
        <p:blipFill>
          <a:blip r:embed="rId6" cstate="print"/>
          <a:srcRect/>
          <a:stretch>
            <a:fillRect/>
          </a:stretch>
        </p:blipFill>
        <p:spPr bwMode="auto">
          <a:xfrm>
            <a:off x="914400" y="3429000"/>
            <a:ext cx="161607" cy="449373"/>
          </a:xfrm>
          <a:prstGeom prst="rect">
            <a:avLst/>
          </a:prstGeom>
          <a:noFill/>
          <a:ln w="9525">
            <a:noFill/>
            <a:miter lim="800000"/>
            <a:headEnd/>
            <a:tailEnd/>
          </a:ln>
        </p:spPr>
      </p:pic>
      <p:pic>
        <p:nvPicPr>
          <p:cNvPr id="32" name="Picture 6"/>
          <p:cNvPicPr>
            <a:picLocks noChangeAspect="1" noChangeArrowheads="1"/>
          </p:cNvPicPr>
          <p:nvPr/>
        </p:nvPicPr>
        <p:blipFill>
          <a:blip r:embed="rId6" cstate="print"/>
          <a:srcRect/>
          <a:stretch>
            <a:fillRect/>
          </a:stretch>
        </p:blipFill>
        <p:spPr bwMode="auto">
          <a:xfrm>
            <a:off x="2133600" y="3276600"/>
            <a:ext cx="161607" cy="449373"/>
          </a:xfrm>
          <a:prstGeom prst="rect">
            <a:avLst/>
          </a:prstGeom>
          <a:noFill/>
          <a:ln w="9525">
            <a:noFill/>
            <a:miter lim="800000"/>
            <a:headEnd/>
            <a:tailEnd/>
          </a:ln>
        </p:spPr>
      </p:pic>
      <p:pic>
        <p:nvPicPr>
          <p:cNvPr id="33" name="Picture 7"/>
          <p:cNvPicPr>
            <a:picLocks noChangeAspect="1" noChangeArrowheads="1"/>
          </p:cNvPicPr>
          <p:nvPr/>
        </p:nvPicPr>
        <p:blipFill>
          <a:blip r:embed="rId6" cstate="print"/>
          <a:srcRect/>
          <a:stretch>
            <a:fillRect/>
          </a:stretch>
        </p:blipFill>
        <p:spPr bwMode="auto">
          <a:xfrm>
            <a:off x="2743200" y="3124200"/>
            <a:ext cx="119218" cy="331505"/>
          </a:xfrm>
          <a:prstGeom prst="rect">
            <a:avLst/>
          </a:prstGeom>
          <a:noFill/>
          <a:ln w="9525">
            <a:noFill/>
            <a:miter lim="800000"/>
            <a:headEnd/>
            <a:tailEnd/>
          </a:ln>
        </p:spPr>
      </p:pic>
      <p:pic>
        <p:nvPicPr>
          <p:cNvPr id="34" name="Picture 7"/>
          <p:cNvPicPr>
            <a:picLocks noChangeAspect="1" noChangeArrowheads="1"/>
          </p:cNvPicPr>
          <p:nvPr/>
        </p:nvPicPr>
        <p:blipFill>
          <a:blip r:embed="rId6" cstate="print"/>
          <a:srcRect/>
          <a:stretch>
            <a:fillRect/>
          </a:stretch>
        </p:blipFill>
        <p:spPr bwMode="auto">
          <a:xfrm>
            <a:off x="2209800" y="4724400"/>
            <a:ext cx="119218" cy="331505"/>
          </a:xfrm>
          <a:prstGeom prst="rect">
            <a:avLst/>
          </a:prstGeom>
          <a:noFill/>
          <a:ln w="9525">
            <a:noFill/>
            <a:miter lim="800000"/>
            <a:headEnd/>
            <a:tailEnd/>
          </a:ln>
        </p:spPr>
      </p:pic>
      <p:pic>
        <p:nvPicPr>
          <p:cNvPr id="35" name="Picture 7"/>
          <p:cNvPicPr>
            <a:picLocks noChangeAspect="1" noChangeArrowheads="1"/>
          </p:cNvPicPr>
          <p:nvPr/>
        </p:nvPicPr>
        <p:blipFill>
          <a:blip r:embed="rId6" cstate="print"/>
          <a:srcRect/>
          <a:stretch>
            <a:fillRect/>
          </a:stretch>
        </p:blipFill>
        <p:spPr bwMode="auto">
          <a:xfrm>
            <a:off x="5029200" y="3048000"/>
            <a:ext cx="152400" cy="331505"/>
          </a:xfrm>
          <a:prstGeom prst="rect">
            <a:avLst/>
          </a:prstGeom>
          <a:noFill/>
          <a:ln w="9525">
            <a:noFill/>
            <a:miter lim="800000"/>
            <a:headEnd/>
            <a:tailEnd/>
          </a:ln>
        </p:spPr>
      </p:pic>
      <p:pic>
        <p:nvPicPr>
          <p:cNvPr id="36" name="Picture 7"/>
          <p:cNvPicPr>
            <a:picLocks noChangeAspect="1" noChangeArrowheads="1"/>
          </p:cNvPicPr>
          <p:nvPr/>
        </p:nvPicPr>
        <p:blipFill>
          <a:blip r:embed="rId6" cstate="print"/>
          <a:srcRect/>
          <a:stretch>
            <a:fillRect/>
          </a:stretch>
        </p:blipFill>
        <p:spPr bwMode="auto">
          <a:xfrm>
            <a:off x="4953000" y="4148227"/>
            <a:ext cx="152400" cy="423773"/>
          </a:xfrm>
          <a:prstGeom prst="rect">
            <a:avLst/>
          </a:prstGeom>
          <a:noFill/>
          <a:ln w="9525">
            <a:noFill/>
            <a:miter lim="800000"/>
            <a:headEnd/>
            <a:tailEnd/>
          </a:ln>
        </p:spPr>
      </p:pic>
      <p:pic>
        <p:nvPicPr>
          <p:cNvPr id="37" name="Picture 7"/>
          <p:cNvPicPr>
            <a:picLocks noChangeAspect="1" noChangeArrowheads="1"/>
          </p:cNvPicPr>
          <p:nvPr/>
        </p:nvPicPr>
        <p:blipFill>
          <a:blip r:embed="rId6" cstate="print"/>
          <a:srcRect/>
          <a:stretch>
            <a:fillRect/>
          </a:stretch>
        </p:blipFill>
        <p:spPr bwMode="auto">
          <a:xfrm>
            <a:off x="2743200" y="4267200"/>
            <a:ext cx="152400" cy="331505"/>
          </a:xfrm>
          <a:prstGeom prst="rect">
            <a:avLst/>
          </a:prstGeom>
          <a:noFill/>
          <a:ln w="9525">
            <a:noFill/>
            <a:miter lim="800000"/>
            <a:headEnd/>
            <a:tailEnd/>
          </a:ln>
        </p:spPr>
      </p:pic>
      <p:sp>
        <p:nvSpPr>
          <p:cNvPr id="39" name="Rounded Rectangle 38"/>
          <p:cNvSpPr/>
          <p:nvPr/>
        </p:nvSpPr>
        <p:spPr>
          <a:xfrm rot="5400000">
            <a:off x="3505201" y="3962401"/>
            <a:ext cx="1142998"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1"/>
          <p:cNvSpPr txBox="1">
            <a:spLocks noChangeArrowheads="1"/>
          </p:cNvSpPr>
          <p:nvPr/>
        </p:nvSpPr>
        <p:spPr bwMode="auto">
          <a:xfrm>
            <a:off x="2971800" y="4953000"/>
            <a:ext cx="2209800" cy="609600"/>
          </a:xfrm>
          <a:prstGeom prst="rect">
            <a:avLst/>
          </a:prstGeom>
          <a:solidFill>
            <a:schemeClr val="accent5">
              <a:lumMod val="20000"/>
              <a:lumOff val="80000"/>
            </a:schemeClr>
          </a:solidFill>
          <a:ln w="9525">
            <a:noFill/>
            <a:miter lim="800000"/>
            <a:headEnd/>
            <a:tailEnd/>
          </a:ln>
        </p:spPr>
        <p:txBody>
          <a:bodyPr/>
          <a:lstStyle/>
          <a:p>
            <a:r>
              <a:rPr lang="en-US" sz="2000" dirty="0" smtClean="0"/>
              <a:t>(2) Ave.  number of active threads </a:t>
            </a:r>
            <a:endParaRPr lang="en-US" sz="2000" dirty="0"/>
          </a:p>
        </p:txBody>
      </p:sp>
      <p:cxnSp>
        <p:nvCxnSpPr>
          <p:cNvPr id="42" name="Straight Arrow Connector 41"/>
          <p:cNvCxnSpPr/>
          <p:nvPr/>
        </p:nvCxnSpPr>
        <p:spPr>
          <a:xfrm rot="16200000" flipV="1">
            <a:off x="3886200" y="4800600"/>
            <a:ext cx="3048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1"/>
          <p:cNvSpPr txBox="1">
            <a:spLocks noChangeArrowheads="1"/>
          </p:cNvSpPr>
          <p:nvPr/>
        </p:nvSpPr>
        <p:spPr bwMode="auto">
          <a:xfrm>
            <a:off x="3124200" y="3200400"/>
            <a:ext cx="1905000" cy="609600"/>
          </a:xfrm>
          <a:prstGeom prst="rect">
            <a:avLst/>
          </a:prstGeom>
          <a:solidFill>
            <a:schemeClr val="accent5">
              <a:lumMod val="20000"/>
              <a:lumOff val="80000"/>
            </a:schemeClr>
          </a:solidFill>
          <a:ln w="9525">
            <a:noFill/>
            <a:miter lim="800000"/>
            <a:headEnd/>
            <a:tailEnd/>
          </a:ln>
        </p:spPr>
        <p:txBody>
          <a:bodyPr/>
          <a:lstStyle/>
          <a:p>
            <a:r>
              <a:rPr lang="en-US" sz="2000" dirty="0" smtClean="0"/>
              <a:t>(1) Bottleneck server </a:t>
            </a:r>
            <a:endParaRPr lang="en-US" sz="2000" dirty="0"/>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31" name="Picture 7"/>
          <p:cNvPicPr>
            <a:picLocks noChangeAspect="1" noChangeArrowheads="1"/>
          </p:cNvPicPr>
          <p:nvPr/>
        </p:nvPicPr>
        <p:blipFill>
          <a:blip r:embed="rId7" cstate="print"/>
          <a:srcRect/>
          <a:stretch>
            <a:fillRect/>
          </a:stretch>
        </p:blipFill>
        <p:spPr bwMode="auto">
          <a:xfrm>
            <a:off x="6553200" y="3294063"/>
            <a:ext cx="1828800" cy="354012"/>
          </a:xfrm>
          <a:prstGeom prst="rect">
            <a:avLst/>
          </a:prstGeom>
          <a:noFill/>
        </p:spPr>
      </p:pic>
      <p:sp>
        <p:nvSpPr>
          <p:cNvPr id="522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33" name="Picture 9"/>
          <p:cNvPicPr>
            <a:picLocks noChangeAspect="1" noChangeArrowheads="1"/>
          </p:cNvPicPr>
          <p:nvPr/>
        </p:nvPicPr>
        <p:blipFill>
          <a:blip r:embed="rId8" cstate="print"/>
          <a:srcRect/>
          <a:stretch>
            <a:fillRect/>
          </a:stretch>
        </p:blipFill>
        <p:spPr bwMode="auto">
          <a:xfrm>
            <a:off x="5791200" y="5105400"/>
            <a:ext cx="3352800" cy="457200"/>
          </a:xfrm>
          <a:prstGeom prst="rect">
            <a:avLst/>
          </a:prstGeom>
          <a:noFill/>
        </p:spPr>
      </p:pic>
      <p:sp>
        <p:nvSpPr>
          <p:cNvPr id="52235" name="Rectangle 11"/>
          <p:cNvSpPr>
            <a:spLocks noChangeArrowheads="1"/>
          </p:cNvSpPr>
          <p:nvPr/>
        </p:nvSpPr>
        <p:spPr bwMode="auto">
          <a:xfrm>
            <a:off x="0" y="247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36" name="Picture 12"/>
          <p:cNvPicPr>
            <a:picLocks noChangeAspect="1" noChangeArrowheads="1"/>
          </p:cNvPicPr>
          <p:nvPr/>
        </p:nvPicPr>
        <p:blipFill>
          <a:blip r:embed="rId9" cstate="print"/>
          <a:srcRect/>
          <a:stretch>
            <a:fillRect/>
          </a:stretch>
        </p:blipFill>
        <p:spPr bwMode="auto">
          <a:xfrm>
            <a:off x="5943600" y="3759200"/>
            <a:ext cx="2971800" cy="508000"/>
          </a:xfrm>
          <a:prstGeom prst="rect">
            <a:avLst/>
          </a:prstGeom>
          <a:noFill/>
        </p:spPr>
      </p:pic>
      <p:sp>
        <p:nvSpPr>
          <p:cNvPr id="41" name="Rounded Rectangle 40"/>
          <p:cNvSpPr/>
          <p:nvPr/>
        </p:nvSpPr>
        <p:spPr>
          <a:xfrm>
            <a:off x="5902125" y="3200400"/>
            <a:ext cx="3200400" cy="11430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7239000" y="44196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791200" y="5105400"/>
            <a:ext cx="3352800" cy="5334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27923">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748">
                                            <p:txEl>
                                              <p:pRg st="2" end="2"/>
                                            </p:txEl>
                                          </p:spTgt>
                                        </p:tgtEl>
                                        <p:attrNameLst>
                                          <p:attrName>style.visibility</p:attrName>
                                        </p:attrNameLst>
                                      </p:cBhvr>
                                      <p:to>
                                        <p:strVal val="visible"/>
                                      </p:to>
                                    </p:set>
                                    <p:animEffect transition="in" filter="wipe(left)">
                                      <p:cBhvr>
                                        <p:cTn id="7" dur="1000"/>
                                        <p:tgtEl>
                                          <p:spTgt spid="3174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par>
                                <p:cTn id="13" presetID="3" presetClass="entr" presetSubtype="1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par>
                                <p:cTn id="16" presetID="3" presetClass="entr" presetSubtype="1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500"/>
                                        <p:tgtEl>
                                          <p:spTgt spid="33"/>
                                        </p:tgtEl>
                                      </p:cBhvr>
                                    </p:animEffect>
                                  </p:childTnLst>
                                </p:cTn>
                              </p:par>
                              <p:par>
                                <p:cTn id="19" presetID="3" presetClass="entr" presetSubtype="1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par>
                                <p:cTn id="22" presetID="3" presetClass="entr" presetSubtype="1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par>
                                <p:cTn id="25" presetID="3" presetClass="entr" presetSubtype="1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par>
                                <p:cTn id="28" presetID="3" presetClass="entr" presetSubtype="1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linds(horizontal)">
                                      <p:cBhvr>
                                        <p:cTn id="30" dur="500"/>
                                        <p:tgtEl>
                                          <p:spTgt spid="3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linds(horizontal)">
                                      <p:cBhvr>
                                        <p:cTn id="33" dur="500"/>
                                        <p:tgtEl>
                                          <p:spTgt spid="56"/>
                                        </p:tgtEl>
                                      </p:cBhvr>
                                    </p:animEffect>
                                  </p:childTnLst>
                                </p:cTn>
                              </p:par>
                              <p:par>
                                <p:cTn id="34" presetID="3" presetClass="entr" presetSubtype="10" fill="hold" nodeType="withEffect">
                                  <p:stCondLst>
                                    <p:cond delay="0"/>
                                  </p:stCondLst>
                                  <p:childTnLst>
                                    <p:set>
                                      <p:cBhvr>
                                        <p:cTn id="35" dur="1" fill="hold">
                                          <p:stCondLst>
                                            <p:cond delay="0"/>
                                          </p:stCondLst>
                                        </p:cTn>
                                        <p:tgtEl>
                                          <p:spTgt spid="52231"/>
                                        </p:tgtEl>
                                        <p:attrNameLst>
                                          <p:attrName>style.visibility</p:attrName>
                                        </p:attrNameLst>
                                      </p:cBhvr>
                                      <p:to>
                                        <p:strVal val="visible"/>
                                      </p:to>
                                    </p:set>
                                    <p:animEffect transition="in" filter="blinds(horizontal)">
                                      <p:cBhvr>
                                        <p:cTn id="36" dur="500"/>
                                        <p:tgtEl>
                                          <p:spTgt spid="52231"/>
                                        </p:tgtEl>
                                      </p:cBhvr>
                                    </p:animEffect>
                                  </p:childTnLst>
                                </p:cTn>
                              </p:par>
                              <p:par>
                                <p:cTn id="37" presetID="3" presetClass="entr" presetSubtype="10" fill="hold" nodeType="withEffect">
                                  <p:stCondLst>
                                    <p:cond delay="0"/>
                                  </p:stCondLst>
                                  <p:childTnLst>
                                    <p:set>
                                      <p:cBhvr>
                                        <p:cTn id="38" dur="1" fill="hold">
                                          <p:stCondLst>
                                            <p:cond delay="0"/>
                                          </p:stCondLst>
                                        </p:cTn>
                                        <p:tgtEl>
                                          <p:spTgt spid="52236"/>
                                        </p:tgtEl>
                                        <p:attrNameLst>
                                          <p:attrName>style.visibility</p:attrName>
                                        </p:attrNameLst>
                                      </p:cBhvr>
                                      <p:to>
                                        <p:strVal val="visible"/>
                                      </p:to>
                                    </p:set>
                                    <p:animEffect transition="in" filter="blinds(horizontal)">
                                      <p:cBhvr>
                                        <p:cTn id="39" dur="500"/>
                                        <p:tgtEl>
                                          <p:spTgt spid="52236"/>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linds(horizontal)">
                                      <p:cBhvr>
                                        <p:cTn id="45" dur="500"/>
                                        <p:tgtEl>
                                          <p:spTgt spid="43"/>
                                        </p:tgtEl>
                                      </p:cBhvr>
                                    </p:animEffect>
                                  </p:childTnLst>
                                </p:cTn>
                              </p:par>
                              <p:par>
                                <p:cTn id="46" presetID="3" presetClass="entr" presetSubtype="10" fill="hold" nodeType="withEffect">
                                  <p:stCondLst>
                                    <p:cond delay="0"/>
                                  </p:stCondLst>
                                  <p:childTnLst>
                                    <p:set>
                                      <p:cBhvr>
                                        <p:cTn id="47" dur="1" fill="hold">
                                          <p:stCondLst>
                                            <p:cond delay="0"/>
                                          </p:stCondLst>
                                        </p:cTn>
                                        <p:tgtEl>
                                          <p:spTgt spid="52233"/>
                                        </p:tgtEl>
                                        <p:attrNameLst>
                                          <p:attrName>style.visibility</p:attrName>
                                        </p:attrNameLst>
                                      </p:cBhvr>
                                      <p:to>
                                        <p:strVal val="visible"/>
                                      </p:to>
                                    </p:set>
                                    <p:animEffect transition="in" filter="blinds(horizontal)">
                                      <p:cBhvr>
                                        <p:cTn id="48" dur="500"/>
                                        <p:tgtEl>
                                          <p:spTgt spid="5223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1" grpId="1"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ッター プレースホルダ 9"/>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1" name="日付プレースホルダ 10"/>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pPr lvl="0"/>
            <a:r>
              <a:rPr lang="en-US" dirty="0" smtClean="0"/>
              <a:t>Outline</a:t>
            </a:r>
            <a:endParaRPr lang="en-US" dirty="0"/>
          </a:p>
        </p:txBody>
      </p:sp>
      <p:sp>
        <p:nvSpPr>
          <p:cNvPr id="9" name="Content Placeholder 2"/>
          <p:cNvSpPr>
            <a:spLocks noGrp="1"/>
          </p:cNvSpPr>
          <p:nvPr>
            <p:ph sz="quarter" idx="1"/>
          </p:nvPr>
        </p:nvSpPr>
        <p:spPr>
          <a:xfrm>
            <a:off x="609600" y="1295400"/>
            <a:ext cx="8534400" cy="5029200"/>
          </a:xfrm>
        </p:spPr>
        <p:txBody>
          <a:bodyPr>
            <a:normAutofit fontScale="77500" lnSpcReduction="20000"/>
          </a:bodyPr>
          <a:lstStyle/>
          <a:p>
            <a:r>
              <a:rPr lang="en-US" sz="3300" dirty="0" smtClean="0"/>
              <a:t>Background &amp; Motivation</a:t>
            </a:r>
          </a:p>
          <a:p>
            <a:pPr lvl="1"/>
            <a:r>
              <a:rPr lang="en-US" sz="2900" dirty="0" smtClean="0"/>
              <a:t>Background</a:t>
            </a:r>
          </a:p>
          <a:p>
            <a:pPr lvl="1"/>
            <a:r>
              <a:rPr lang="en-US" sz="2900" dirty="0" smtClean="0"/>
              <a:t>Motivational experiment</a:t>
            </a:r>
          </a:p>
          <a:p>
            <a:endParaRPr lang="en-US" dirty="0" smtClean="0"/>
          </a:p>
          <a:p>
            <a:r>
              <a:rPr lang="en-US" sz="3300" dirty="0" smtClean="0"/>
              <a:t>Performance Impact of Soft Resource Allocation </a:t>
            </a:r>
          </a:p>
          <a:p>
            <a:pPr lvl="1"/>
            <a:r>
              <a:rPr lang="en-US" dirty="0" smtClean="0"/>
              <a:t>Over-allocation of soft resources</a:t>
            </a:r>
          </a:p>
          <a:p>
            <a:pPr lvl="1"/>
            <a:r>
              <a:rPr lang="en-US" dirty="0" smtClean="0"/>
              <a:t>Under-allocation of soft resources</a:t>
            </a:r>
          </a:p>
          <a:p>
            <a:pPr lvl="1"/>
            <a:r>
              <a:rPr lang="en-US" dirty="0" smtClean="0"/>
              <a:t>Special case of under-allocation </a:t>
            </a:r>
          </a:p>
          <a:p>
            <a:endParaRPr lang="en-US" dirty="0" smtClean="0"/>
          </a:p>
          <a:p>
            <a:r>
              <a:rPr lang="en-US" sz="3300" dirty="0" smtClean="0"/>
              <a:t>Solution</a:t>
            </a:r>
          </a:p>
          <a:p>
            <a:pPr lvl="1"/>
            <a:r>
              <a:rPr lang="en-US" dirty="0" smtClean="0"/>
              <a:t>A practical algorithm for good soft resource allocation</a:t>
            </a:r>
          </a:p>
          <a:p>
            <a:endParaRPr lang="en-US" dirty="0" smtClean="0"/>
          </a:p>
          <a:p>
            <a:r>
              <a:rPr lang="en-US" sz="3300" dirty="0" smtClean="0"/>
              <a:t>Conclusion &amp; Future Works</a:t>
            </a:r>
          </a:p>
          <a:p>
            <a:endParaRPr lang="en-US" dirty="0"/>
          </a:p>
        </p:txBody>
      </p:sp>
      <p:sp>
        <p:nvSpPr>
          <p:cNvPr id="35" name="AutoShape 15"/>
          <p:cNvSpPr>
            <a:spLocks noChangeArrowheads="1"/>
          </p:cNvSpPr>
          <p:nvPr/>
        </p:nvSpPr>
        <p:spPr bwMode="auto">
          <a:xfrm>
            <a:off x="228600" y="563880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cSld>
  <p:clrMapOvr>
    <a:masterClrMapping/>
  </p:clrMapOvr>
  <p:transition advTm="3276">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534400" cy="5334000"/>
          </a:xfrm>
        </p:spPr>
        <p:txBody>
          <a:bodyPr>
            <a:normAutofit fontScale="92500" lnSpcReduction="20000"/>
          </a:bodyPr>
          <a:lstStyle/>
          <a:p>
            <a:pPr marL="0" lvl="0" indent="-514350">
              <a:lnSpc>
                <a:spcPct val="110000"/>
              </a:lnSpc>
              <a:buNone/>
              <a:defRPr/>
            </a:pPr>
            <a:r>
              <a:rPr lang="en-US" dirty="0" smtClean="0"/>
              <a:t>Achieving </a:t>
            </a:r>
            <a:r>
              <a:rPr lang="en-US" dirty="0" smtClean="0">
                <a:solidFill>
                  <a:srgbClr val="FF0000"/>
                </a:solidFill>
              </a:rPr>
              <a:t>good performance </a:t>
            </a:r>
            <a:r>
              <a:rPr lang="en-US" dirty="0" smtClean="0"/>
              <a:t>by scaling n-tier applications in Cloud requires a unified exploration of </a:t>
            </a:r>
            <a:r>
              <a:rPr lang="en-US" dirty="0" smtClean="0">
                <a:solidFill>
                  <a:srgbClr val="FF0000"/>
                </a:solidFill>
              </a:rPr>
              <a:t>both hardware and software</a:t>
            </a:r>
          </a:p>
          <a:p>
            <a:pPr marL="0" lvl="0" indent="-514350">
              <a:lnSpc>
                <a:spcPct val="110000"/>
              </a:lnSpc>
              <a:buNone/>
              <a:defRPr/>
            </a:pPr>
            <a:endParaRPr lang="en-US" dirty="0" smtClean="0">
              <a:solidFill>
                <a:srgbClr val="FF0000"/>
              </a:solidFill>
            </a:endParaRPr>
          </a:p>
          <a:p>
            <a:pPr marL="0" lvl="0" indent="-514350">
              <a:lnSpc>
                <a:spcPct val="110000"/>
              </a:lnSpc>
              <a:buNone/>
              <a:defRPr/>
            </a:pPr>
            <a:r>
              <a:rPr lang="en-US" dirty="0" smtClean="0">
                <a:solidFill>
                  <a:srgbClr val="0070C0"/>
                </a:solidFill>
              </a:rPr>
              <a:t>Contributions: </a:t>
            </a:r>
          </a:p>
          <a:p>
            <a:pPr marL="514350" lvl="0" indent="-514350" algn="just">
              <a:spcBef>
                <a:spcPts val="1800"/>
              </a:spcBef>
              <a:buFont typeface="Wingdings" pitchFamily="2" charset="2"/>
              <a:buChar char="q"/>
              <a:defRPr/>
            </a:pPr>
            <a:r>
              <a:rPr lang="en-US" sz="2600" dirty="0" smtClean="0"/>
              <a:t>We showed allocation of soft resources has a big impact on the total performance of an N-tier system </a:t>
            </a:r>
          </a:p>
          <a:p>
            <a:pPr marL="514350" lvl="0" indent="-514350" algn="just">
              <a:spcBef>
                <a:spcPts val="1800"/>
              </a:spcBef>
              <a:buFont typeface="Wingdings" pitchFamily="2" charset="2"/>
              <a:buChar char="q"/>
              <a:defRPr/>
            </a:pPr>
            <a:r>
              <a:rPr lang="en-US" sz="2600" dirty="0" smtClean="0"/>
              <a:t>We showed to decide a proper soft-resources allocation is a complex problem, especially in cloud environments which requires dynamic scaling-out/in</a:t>
            </a:r>
          </a:p>
          <a:p>
            <a:pPr marL="514350" lvl="0" indent="-514350" algn="just">
              <a:spcBef>
                <a:spcPts val="1800"/>
              </a:spcBef>
              <a:buFont typeface="Wingdings" pitchFamily="2" charset="2"/>
              <a:buChar char="q"/>
              <a:defRPr/>
            </a:pPr>
            <a:r>
              <a:rPr lang="en-US" sz="2600" dirty="0" smtClean="0"/>
              <a:t>We gave a practical algorithm for proper soft resource allocation</a:t>
            </a:r>
          </a:p>
          <a:p>
            <a:pPr lvl="0">
              <a:buNone/>
              <a:defRPr/>
            </a:pPr>
            <a:endParaRPr lang="en-US" dirty="0" smtClean="0"/>
          </a:p>
          <a:p>
            <a:endParaRPr lang="en-US" dirty="0"/>
          </a:p>
        </p:txBody>
      </p:sp>
      <p:sp>
        <p:nvSpPr>
          <p:cNvPr id="7" name="フッター プレースホルダ 6"/>
          <p:cNvSpPr>
            <a:spLocks noGrp="1"/>
          </p:cNvSpPr>
          <p:nvPr>
            <p:ph type="ftr" sz="quarter" idx="3"/>
          </p:nvPr>
        </p:nvSpPr>
        <p:spPr>
          <a:xfrm>
            <a:off x="2057400" y="6528152"/>
            <a:ext cx="5257800" cy="304800"/>
          </a:xfrm>
        </p:spPr>
        <p:txBody>
          <a:bodyPr/>
          <a:lstStyle/>
          <a:p>
            <a:r>
              <a:rPr lang="en-US" smtClean="0"/>
              <a:t>25th IEEE International Parallel &amp; Distributed Processing Symposium</a:t>
            </a:r>
            <a:endParaRPr lang="en-US" dirty="0"/>
          </a:p>
        </p:txBody>
      </p:sp>
      <p:sp>
        <p:nvSpPr>
          <p:cNvPr id="8" name="日付プレースホルダ 7"/>
          <p:cNvSpPr>
            <a:spLocks noGrp="1"/>
          </p:cNvSpPr>
          <p:nvPr>
            <p:ph type="dt" sz="half" idx="2"/>
          </p:nvPr>
        </p:nvSpPr>
        <p:spPr/>
        <p:txBody>
          <a:bodyPr/>
          <a:lstStyle/>
          <a:p>
            <a:r>
              <a:rPr kumimoji="1" lang="en-US" altLang="ja-JP" smtClean="0"/>
              <a:t>19 May 2011</a:t>
            </a:r>
            <a:endParaRPr kumimoji="1" lang="ja-JP" altLang="en-US" dirty="0"/>
          </a:p>
        </p:txBody>
      </p:sp>
      <p:sp>
        <p:nvSpPr>
          <p:cNvPr id="9" name="タイトル 8"/>
          <p:cNvSpPr>
            <a:spLocks noGrp="1"/>
          </p:cNvSpPr>
          <p:nvPr>
            <p:ph type="title"/>
          </p:nvPr>
        </p:nvSpPr>
        <p:spPr/>
        <p:txBody>
          <a:bodyPr/>
          <a:lstStyle/>
          <a:p>
            <a:r>
              <a:rPr kumimoji="1" lang="en-US" altLang="ja-JP" dirty="0" smtClean="0"/>
              <a:t>Conclusion</a:t>
            </a:r>
            <a:endParaRPr kumimoji="1" lang="ja-JP" altLang="en-US" dirty="0"/>
          </a:p>
        </p:txBody>
      </p:sp>
    </p:spTree>
    <p:custDataLst>
      <p:tags r:id="rId1"/>
    </p:custDataLst>
  </p:cSld>
  <p:clrMapOvr>
    <a:masterClrMapping/>
  </p:clrMapOvr>
  <p:transition advTm="395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 7"/>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9" name="日付プレースホルダ 8"/>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r>
              <a:rPr lang="en-US" altLang="ja-JP" dirty="0" smtClean="0"/>
              <a:t>Future Work</a:t>
            </a:r>
            <a:endParaRPr lang="en-US" dirty="0"/>
          </a:p>
        </p:txBody>
      </p:sp>
      <p:sp>
        <p:nvSpPr>
          <p:cNvPr id="7" name="Content Placeholder 6"/>
          <p:cNvSpPr>
            <a:spLocks noGrp="1"/>
          </p:cNvSpPr>
          <p:nvPr>
            <p:ph sz="quarter" idx="1"/>
          </p:nvPr>
        </p:nvSpPr>
        <p:spPr/>
        <p:txBody>
          <a:bodyPr/>
          <a:lstStyle/>
          <a:p>
            <a:r>
              <a:rPr lang="en-US" sz="2800" dirty="0" smtClean="0"/>
              <a:t>Explore more soft resources such as locks, buffer/queue</a:t>
            </a:r>
          </a:p>
          <a:p>
            <a:endParaRPr lang="en-US" dirty="0" smtClean="0"/>
          </a:p>
          <a:p>
            <a:r>
              <a:rPr lang="en-US" sz="2800" dirty="0" smtClean="0"/>
              <a:t>Explore more efficient ways to find proper soft resource allocation</a:t>
            </a:r>
          </a:p>
          <a:p>
            <a:pPr lvl="1"/>
            <a:endParaRPr lang="en-US" dirty="0" smtClean="0"/>
          </a:p>
          <a:p>
            <a:r>
              <a:rPr lang="en-US" sz="2800" dirty="0" smtClean="0"/>
              <a:t>Explore the impact of soft resource allocation in virtualized environment </a:t>
            </a:r>
          </a:p>
          <a:p>
            <a:endParaRPr lang="en-US" sz="2800" dirty="0"/>
          </a:p>
        </p:txBody>
      </p:sp>
    </p:spTree>
  </p:cSld>
  <p:clrMapOvr>
    <a:masterClrMapping/>
  </p:clrMapOvr>
  <p:transition advTm="27566">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1752600"/>
            <a:ext cx="8229600" cy="990600"/>
          </a:xfrm>
          <a:prstGeom prst="rect">
            <a:avLst/>
          </a:prstGeom>
        </p:spPr>
        <p:txBody>
          <a:bodyPr anchor="t"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Thank You. Any Questions?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5"/>
          <p:cNvSpPr txBox="1">
            <a:spLocks/>
          </p:cNvSpPr>
          <p:nvPr/>
        </p:nvSpPr>
        <p:spPr>
          <a:xfrm>
            <a:off x="457200" y="2514600"/>
            <a:ext cx="8229600" cy="3718560"/>
          </a:xfrm>
          <a:prstGeom prst="rect">
            <a:avLst/>
          </a:prstGeom>
        </p:spPr>
        <p:txBody>
          <a:body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2400" b="0" i="0" u="none" strike="noStrike" kern="1200" cap="none" spc="0" normalizeH="0" baseline="0" noProof="0" dirty="0" err="1" smtClean="0">
                <a:ln>
                  <a:noFill/>
                </a:ln>
                <a:solidFill>
                  <a:schemeClr val="tx2"/>
                </a:solidFill>
                <a:effectLst/>
                <a:uLnTx/>
                <a:uFillTx/>
                <a:latin typeface="+mj-lt"/>
                <a:ea typeface="+mj-ea"/>
                <a:cs typeface="+mj-cs"/>
              </a:rPr>
              <a:t>Qingyang</a:t>
            </a:r>
            <a:r>
              <a:rPr kumimoji="0" lang="en-US" sz="2400" b="0" i="0" u="none" strike="noStrike" kern="1200" cap="none" spc="0" normalizeH="0" baseline="0" noProof="0" dirty="0" smtClean="0">
                <a:ln>
                  <a:noFill/>
                </a:ln>
                <a:solidFill>
                  <a:schemeClr val="tx2"/>
                </a:solidFill>
                <a:effectLst/>
                <a:uLnTx/>
                <a:uFillTx/>
                <a:latin typeface="+mj-lt"/>
                <a:ea typeface="+mj-ea"/>
                <a:cs typeface="+mj-cs"/>
              </a:rPr>
              <a:t> Wang</a:t>
            </a:r>
          </a:p>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en-US" sz="2400" noProof="0" dirty="0" smtClean="0">
                <a:solidFill>
                  <a:schemeClr val="tx2"/>
                </a:solidFill>
                <a:latin typeface="+mj-lt"/>
                <a:ea typeface="+mj-ea"/>
                <a:cs typeface="+mj-cs"/>
              </a:rPr>
              <a:t>qywang</a:t>
            </a:r>
            <a:r>
              <a:rPr kumimoji="0" lang="en-US" sz="2400" b="0" i="0" u="none" strike="noStrike" kern="1200" cap="none" spc="0" normalizeH="0" baseline="0" noProof="0" dirty="0" smtClean="0">
                <a:ln>
                  <a:noFill/>
                </a:ln>
                <a:solidFill>
                  <a:schemeClr val="tx2"/>
                </a:solidFill>
                <a:effectLst/>
                <a:uLnTx/>
                <a:uFillTx/>
                <a:latin typeface="Courier New"/>
                <a:ea typeface="+mj-ea"/>
                <a:cs typeface="Courier New"/>
              </a:rPr>
              <a:t>@cc.gatech.edu</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2" name="Group 11"/>
          <p:cNvGrpSpPr>
            <a:grpSpLocks noChangeAspect="1"/>
          </p:cNvGrpSpPr>
          <p:nvPr/>
        </p:nvGrpSpPr>
        <p:grpSpPr>
          <a:xfrm>
            <a:off x="2527935" y="4267200"/>
            <a:ext cx="4081196" cy="1280973"/>
            <a:chOff x="-655638" y="3084513"/>
            <a:chExt cx="7323689" cy="2298700"/>
          </a:xfrm>
        </p:grpSpPr>
        <p:pic>
          <p:nvPicPr>
            <p:cNvPr id="13" name="Picture 12" descr="GeorgiaTech-CollegeOfComputing-logo.jpg"/>
            <p:cNvPicPr>
              <a:picLocks noChangeAspect="1"/>
            </p:cNvPicPr>
            <p:nvPr/>
          </p:nvPicPr>
          <p:blipFill>
            <a:blip r:embed="rId3" cstate="print"/>
            <a:srcRect r="19907"/>
            <a:stretch>
              <a:fillRect/>
            </a:stretch>
          </p:blipFill>
          <p:spPr>
            <a:xfrm>
              <a:off x="-655638" y="3084513"/>
              <a:ext cx="7323689" cy="2298700"/>
            </a:xfrm>
            <a:prstGeom prst="rect">
              <a:avLst/>
            </a:prstGeom>
            <a:solidFill>
              <a:srgbClr val="FFFFFF"/>
            </a:solidFill>
          </p:spPr>
        </p:pic>
        <p:pic>
          <p:nvPicPr>
            <p:cNvPr id="14" name="Picture 13" descr="GeorgiaTech-CollegeOfComputing-logo.jpg"/>
            <p:cNvPicPr>
              <a:picLocks noChangeAspect="1"/>
            </p:cNvPicPr>
            <p:nvPr/>
          </p:nvPicPr>
          <p:blipFill>
            <a:blip r:embed="rId3" cstate="print"/>
            <a:srcRect l="37203" r="19755" b="83593"/>
            <a:stretch>
              <a:fillRect/>
            </a:stretch>
          </p:blipFill>
          <p:spPr>
            <a:xfrm>
              <a:off x="2732328" y="5006066"/>
              <a:ext cx="3935723" cy="377147"/>
            </a:xfrm>
            <a:prstGeom prst="rect">
              <a:avLst/>
            </a:prstGeom>
            <a:solidFill>
              <a:srgbClr val="FFFFFF"/>
            </a:solidFill>
          </p:spPr>
        </p:pic>
      </p:grpSp>
      <p:pic>
        <p:nvPicPr>
          <p:cNvPr id="15" name="Picture 14"/>
          <p:cNvPicPr>
            <a:picLocks noChangeAspect="1"/>
          </p:cNvPicPr>
          <p:nvPr/>
        </p:nvPicPr>
        <p:blipFill>
          <a:blip r:embed="rId4" cstate="print"/>
          <a:srcRect/>
          <a:stretch>
            <a:fillRect/>
          </a:stretch>
        </p:blipFill>
        <p:spPr bwMode="auto">
          <a:xfrm>
            <a:off x="318135" y="4343400"/>
            <a:ext cx="1828800" cy="129044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6795135" y="4343400"/>
            <a:ext cx="2120265" cy="1060133"/>
          </a:xfrm>
          <a:prstGeom prst="rect">
            <a:avLst/>
          </a:prstGeom>
          <a:noFill/>
          <a:ln w="9525">
            <a:noFill/>
            <a:miter lim="800000"/>
            <a:headEnd/>
            <a:tailEnd/>
          </a:ln>
        </p:spPr>
      </p:pic>
    </p:spTree>
  </p:cSld>
  <p:clrMapOvr>
    <a:masterClrMapping/>
  </p:clrMapOvr>
  <p:transition advTm="10561">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8"/>
          <p:cNvPicPr>
            <a:picLocks noChangeAspect="1" noChangeArrowheads="1"/>
          </p:cNvPicPr>
          <p:nvPr/>
        </p:nvPicPr>
        <p:blipFill>
          <a:blip r:embed="rId5" cstate="print"/>
          <a:srcRect/>
          <a:stretch>
            <a:fillRect/>
          </a:stretch>
        </p:blipFill>
        <p:spPr bwMode="auto">
          <a:xfrm>
            <a:off x="1066800" y="3429000"/>
            <a:ext cx="6496050" cy="3048000"/>
          </a:xfrm>
          <a:prstGeom prst="rect">
            <a:avLst/>
          </a:prstGeom>
          <a:noFill/>
          <a:ln w="9525">
            <a:noFill/>
            <a:miter lim="800000"/>
            <a:headEnd/>
            <a:tailEnd/>
          </a:ln>
        </p:spPr>
      </p:pic>
      <p:sp>
        <p:nvSpPr>
          <p:cNvPr id="38" name="Content Placeholder 2"/>
          <p:cNvSpPr>
            <a:spLocks noGrp="1"/>
          </p:cNvSpPr>
          <p:nvPr>
            <p:ph sz="quarter" idx="1"/>
          </p:nvPr>
        </p:nvSpPr>
        <p:spPr>
          <a:xfrm>
            <a:off x="381000" y="990600"/>
            <a:ext cx="8534400" cy="5334000"/>
          </a:xfrm>
        </p:spPr>
        <p:txBody>
          <a:bodyPr/>
          <a:lstStyle/>
          <a:p>
            <a:r>
              <a:rPr lang="en-US" dirty="0" smtClean="0">
                <a:solidFill>
                  <a:srgbClr val="FF0000"/>
                </a:solidFill>
              </a:rPr>
              <a:t>Soft resources</a:t>
            </a:r>
            <a:r>
              <a:rPr lang="en-US" dirty="0" smtClean="0"/>
              <a:t> in n-tier systems</a:t>
            </a:r>
          </a:p>
          <a:p>
            <a:pPr lvl="1"/>
            <a:r>
              <a:rPr lang="en-US" dirty="0" smtClean="0"/>
              <a:t>Threads, database connections, TCP connections, locks, etc. </a:t>
            </a:r>
          </a:p>
          <a:p>
            <a:endParaRPr lang="en-US" dirty="0" smtClean="0"/>
          </a:p>
          <a:p>
            <a:endParaRPr lang="en-US" dirty="0"/>
          </a:p>
        </p:txBody>
      </p:sp>
      <p:sp>
        <p:nvSpPr>
          <p:cNvPr id="2" name="Title 1"/>
          <p:cNvSpPr>
            <a:spLocks noGrp="1"/>
          </p:cNvSpPr>
          <p:nvPr>
            <p:ph type="title"/>
          </p:nvPr>
        </p:nvSpPr>
        <p:spPr/>
        <p:txBody>
          <a:bodyPr/>
          <a:lstStyle/>
          <a:p>
            <a:r>
              <a:rPr lang="en-US" dirty="0" smtClean="0"/>
              <a:t>Soft Resource Allocation</a:t>
            </a:r>
            <a:endParaRPr lang="en-US" dirty="0"/>
          </a:p>
        </p:txBody>
      </p:sp>
      <p:sp>
        <p:nvSpPr>
          <p:cNvPr id="39" name="フッター プレースホルダ 38"/>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41" name="日付プレースホルダ 40"/>
          <p:cNvSpPr>
            <a:spLocks noGrp="1"/>
          </p:cNvSpPr>
          <p:nvPr>
            <p:ph type="dt" sz="half" idx="2"/>
          </p:nvPr>
        </p:nvSpPr>
        <p:spPr/>
        <p:txBody>
          <a:bodyPr/>
          <a:lstStyle/>
          <a:p>
            <a:r>
              <a:rPr lang="en-US" altLang="ja-JP" smtClean="0"/>
              <a:t>19 May 2011</a:t>
            </a:r>
            <a:endParaRPr lang="ja-JP" altLang="en-US" dirty="0"/>
          </a:p>
        </p:txBody>
      </p:sp>
      <p:pic>
        <p:nvPicPr>
          <p:cNvPr id="11" name="Picture 4"/>
          <p:cNvPicPr>
            <a:picLocks noChangeAspect="1" noChangeArrowheads="1"/>
          </p:cNvPicPr>
          <p:nvPr/>
        </p:nvPicPr>
        <p:blipFill>
          <a:blip r:embed="rId6" cstate="print"/>
          <a:srcRect/>
          <a:stretch>
            <a:fillRect/>
          </a:stretch>
        </p:blipFill>
        <p:spPr bwMode="auto">
          <a:xfrm>
            <a:off x="1089378" y="4343400"/>
            <a:ext cx="1100968" cy="293479"/>
          </a:xfrm>
          <a:prstGeom prst="rect">
            <a:avLst/>
          </a:prstGeom>
          <a:noFill/>
          <a:ln w="9525">
            <a:noFill/>
            <a:miter lim="800000"/>
            <a:headEnd/>
            <a:tailEnd/>
          </a:ln>
        </p:spPr>
      </p:pic>
      <p:pic>
        <p:nvPicPr>
          <p:cNvPr id="14" name="Picture 14"/>
          <p:cNvPicPr>
            <a:picLocks noChangeAspect="1" noChangeArrowheads="1"/>
          </p:cNvPicPr>
          <p:nvPr/>
        </p:nvPicPr>
        <p:blipFill>
          <a:blip r:embed="rId7" cstate="print"/>
          <a:srcRect/>
          <a:stretch>
            <a:fillRect/>
          </a:stretch>
        </p:blipFill>
        <p:spPr bwMode="auto">
          <a:xfrm>
            <a:off x="533400" y="4684412"/>
            <a:ext cx="365930" cy="420988"/>
          </a:xfrm>
          <a:prstGeom prst="rect">
            <a:avLst/>
          </a:prstGeom>
          <a:noFill/>
          <a:ln w="9525">
            <a:noFill/>
            <a:miter lim="800000"/>
            <a:headEnd/>
            <a:tailEnd/>
          </a:ln>
        </p:spPr>
      </p:pic>
      <p:pic>
        <p:nvPicPr>
          <p:cNvPr id="15" name="Picture 14"/>
          <p:cNvPicPr>
            <a:picLocks noChangeAspect="1" noChangeArrowheads="1"/>
          </p:cNvPicPr>
          <p:nvPr/>
        </p:nvPicPr>
        <p:blipFill>
          <a:blip r:embed="rId7" cstate="print"/>
          <a:srcRect/>
          <a:stretch>
            <a:fillRect/>
          </a:stretch>
        </p:blipFill>
        <p:spPr bwMode="auto">
          <a:xfrm>
            <a:off x="548470" y="4267200"/>
            <a:ext cx="365930" cy="420988"/>
          </a:xfrm>
          <a:prstGeom prst="rect">
            <a:avLst/>
          </a:prstGeom>
          <a:noFill/>
          <a:ln w="9525">
            <a:noFill/>
            <a:miter lim="800000"/>
            <a:headEnd/>
            <a:tailEnd/>
          </a:ln>
        </p:spPr>
      </p:pic>
      <p:pic>
        <p:nvPicPr>
          <p:cNvPr id="50180" name="Picture 4"/>
          <p:cNvPicPr>
            <a:picLocks noChangeAspect="1" noChangeArrowheads="1"/>
          </p:cNvPicPr>
          <p:nvPr/>
        </p:nvPicPr>
        <p:blipFill>
          <a:blip r:embed="rId8" cstate="print"/>
          <a:srcRect/>
          <a:stretch>
            <a:fillRect/>
          </a:stretch>
        </p:blipFill>
        <p:spPr bwMode="auto">
          <a:xfrm>
            <a:off x="6936946" y="3962400"/>
            <a:ext cx="225854" cy="712103"/>
          </a:xfrm>
          <a:prstGeom prst="rect">
            <a:avLst/>
          </a:prstGeom>
          <a:noFill/>
          <a:ln w="9525">
            <a:noFill/>
            <a:miter lim="800000"/>
            <a:headEnd/>
            <a:tailEnd/>
          </a:ln>
        </p:spPr>
      </p:pic>
      <p:pic>
        <p:nvPicPr>
          <p:cNvPr id="22" name="Picture 4"/>
          <p:cNvPicPr>
            <a:picLocks noChangeAspect="1" noChangeArrowheads="1"/>
          </p:cNvPicPr>
          <p:nvPr/>
        </p:nvPicPr>
        <p:blipFill>
          <a:blip r:embed="rId8" cstate="print"/>
          <a:srcRect/>
          <a:stretch>
            <a:fillRect/>
          </a:stretch>
        </p:blipFill>
        <p:spPr bwMode="auto">
          <a:xfrm>
            <a:off x="5565346" y="4419600"/>
            <a:ext cx="225854" cy="712103"/>
          </a:xfrm>
          <a:prstGeom prst="rect">
            <a:avLst/>
          </a:prstGeom>
          <a:noFill/>
          <a:ln w="9525">
            <a:noFill/>
            <a:miter lim="800000"/>
            <a:headEnd/>
            <a:tailEnd/>
          </a:ln>
        </p:spPr>
      </p:pic>
      <p:pic>
        <p:nvPicPr>
          <p:cNvPr id="23" name="Picture 4"/>
          <p:cNvPicPr>
            <a:picLocks noChangeAspect="1" noChangeArrowheads="1"/>
          </p:cNvPicPr>
          <p:nvPr/>
        </p:nvPicPr>
        <p:blipFill>
          <a:blip r:embed="rId8" cstate="print"/>
          <a:srcRect/>
          <a:stretch>
            <a:fillRect/>
          </a:stretch>
        </p:blipFill>
        <p:spPr bwMode="auto">
          <a:xfrm>
            <a:off x="2545080" y="4450080"/>
            <a:ext cx="225854" cy="712103"/>
          </a:xfrm>
          <a:prstGeom prst="rect">
            <a:avLst/>
          </a:prstGeom>
          <a:noFill/>
          <a:ln w="9525">
            <a:noFill/>
            <a:miter lim="800000"/>
            <a:headEnd/>
            <a:tailEnd/>
          </a:ln>
        </p:spPr>
      </p:pic>
      <p:pic>
        <p:nvPicPr>
          <p:cNvPr id="24" name="Picture 4"/>
          <p:cNvPicPr>
            <a:picLocks noChangeAspect="1" noChangeArrowheads="1"/>
          </p:cNvPicPr>
          <p:nvPr/>
        </p:nvPicPr>
        <p:blipFill>
          <a:blip r:embed="rId8" cstate="print"/>
          <a:srcRect/>
          <a:stretch>
            <a:fillRect/>
          </a:stretch>
        </p:blipFill>
        <p:spPr bwMode="auto">
          <a:xfrm>
            <a:off x="6936946" y="5029200"/>
            <a:ext cx="225854" cy="712103"/>
          </a:xfrm>
          <a:prstGeom prst="rect">
            <a:avLst/>
          </a:prstGeom>
          <a:noFill/>
          <a:ln w="9525">
            <a:noFill/>
            <a:miter lim="800000"/>
            <a:headEnd/>
            <a:tailEnd/>
          </a:ln>
        </p:spPr>
      </p:pic>
      <p:pic>
        <p:nvPicPr>
          <p:cNvPr id="25" name="Picture 4"/>
          <p:cNvPicPr>
            <a:picLocks noChangeAspect="1" noChangeArrowheads="1"/>
          </p:cNvPicPr>
          <p:nvPr/>
        </p:nvPicPr>
        <p:blipFill>
          <a:blip r:embed="rId8" cstate="print"/>
          <a:srcRect/>
          <a:stretch>
            <a:fillRect/>
          </a:stretch>
        </p:blipFill>
        <p:spPr bwMode="auto">
          <a:xfrm>
            <a:off x="6022546" y="4419600"/>
            <a:ext cx="225854" cy="712103"/>
          </a:xfrm>
          <a:prstGeom prst="rect">
            <a:avLst/>
          </a:prstGeom>
          <a:noFill/>
          <a:ln w="9525">
            <a:noFill/>
            <a:miter lim="800000"/>
            <a:headEnd/>
            <a:tailEnd/>
          </a:ln>
        </p:spPr>
      </p:pic>
      <p:pic>
        <p:nvPicPr>
          <p:cNvPr id="26" name="Picture 4"/>
          <p:cNvPicPr>
            <a:picLocks noChangeAspect="1" noChangeArrowheads="1"/>
          </p:cNvPicPr>
          <p:nvPr/>
        </p:nvPicPr>
        <p:blipFill>
          <a:blip r:embed="rId8" cstate="print"/>
          <a:srcRect/>
          <a:stretch>
            <a:fillRect/>
          </a:stretch>
        </p:blipFill>
        <p:spPr bwMode="auto">
          <a:xfrm>
            <a:off x="3962400" y="5029200"/>
            <a:ext cx="225854" cy="712103"/>
          </a:xfrm>
          <a:prstGeom prst="rect">
            <a:avLst/>
          </a:prstGeom>
          <a:noFill/>
          <a:ln w="9525">
            <a:noFill/>
            <a:miter lim="800000"/>
            <a:headEnd/>
            <a:tailEnd/>
          </a:ln>
        </p:spPr>
      </p:pic>
      <p:pic>
        <p:nvPicPr>
          <p:cNvPr id="27" name="Picture 4"/>
          <p:cNvPicPr>
            <a:picLocks noChangeAspect="1" noChangeArrowheads="1"/>
          </p:cNvPicPr>
          <p:nvPr/>
        </p:nvPicPr>
        <p:blipFill>
          <a:blip r:embed="rId8" cstate="print"/>
          <a:srcRect/>
          <a:stretch>
            <a:fillRect/>
          </a:stretch>
        </p:blipFill>
        <p:spPr bwMode="auto">
          <a:xfrm>
            <a:off x="3962400" y="3962400"/>
            <a:ext cx="225854" cy="712103"/>
          </a:xfrm>
          <a:prstGeom prst="rect">
            <a:avLst/>
          </a:prstGeom>
          <a:noFill/>
          <a:ln w="9525">
            <a:noFill/>
            <a:miter lim="800000"/>
            <a:headEnd/>
            <a:tailEnd/>
          </a:ln>
        </p:spPr>
      </p:pic>
      <p:pic>
        <p:nvPicPr>
          <p:cNvPr id="28" name="Picture 4"/>
          <p:cNvPicPr>
            <a:picLocks noChangeAspect="1" noChangeArrowheads="1"/>
          </p:cNvPicPr>
          <p:nvPr/>
        </p:nvPicPr>
        <p:blipFill>
          <a:blip r:embed="rId8" cstate="print"/>
          <a:srcRect/>
          <a:stretch>
            <a:fillRect/>
          </a:stretch>
        </p:blipFill>
        <p:spPr bwMode="auto">
          <a:xfrm>
            <a:off x="4419600" y="3962400"/>
            <a:ext cx="225854" cy="712103"/>
          </a:xfrm>
          <a:prstGeom prst="rect">
            <a:avLst/>
          </a:prstGeom>
          <a:noFill/>
          <a:ln w="9525">
            <a:noFill/>
            <a:miter lim="800000"/>
            <a:headEnd/>
            <a:tailEnd/>
          </a:ln>
        </p:spPr>
      </p:pic>
      <p:pic>
        <p:nvPicPr>
          <p:cNvPr id="29" name="Picture 4"/>
          <p:cNvPicPr>
            <a:picLocks noChangeAspect="1" noChangeArrowheads="1"/>
          </p:cNvPicPr>
          <p:nvPr/>
        </p:nvPicPr>
        <p:blipFill>
          <a:blip r:embed="rId8" cstate="print"/>
          <a:srcRect/>
          <a:stretch>
            <a:fillRect/>
          </a:stretch>
        </p:blipFill>
        <p:spPr bwMode="auto">
          <a:xfrm>
            <a:off x="4419600" y="5002897"/>
            <a:ext cx="225854" cy="712103"/>
          </a:xfrm>
          <a:prstGeom prst="rect">
            <a:avLst/>
          </a:prstGeom>
          <a:noFill/>
          <a:ln w="9525">
            <a:noFill/>
            <a:miter lim="800000"/>
            <a:headEnd/>
            <a:tailEnd/>
          </a:ln>
        </p:spPr>
      </p:pic>
      <p:graphicFrame>
        <p:nvGraphicFramePr>
          <p:cNvPr id="32" name="Object 9"/>
          <p:cNvGraphicFramePr>
            <a:graphicFrameLocks noChangeAspect="1"/>
          </p:cNvGraphicFramePr>
          <p:nvPr/>
        </p:nvGraphicFramePr>
        <p:xfrm>
          <a:off x="3886200" y="3276600"/>
          <a:ext cx="990600" cy="349094"/>
        </p:xfrm>
        <a:graphic>
          <a:graphicData uri="http://schemas.openxmlformats.org/presentationml/2006/ole">
            <p:oleObj spid="_x0000_s109570" name="Visio" r:id="rId9" imgW="858911" imgH="268584" progId="Visio.Drawing.11">
              <p:link updateAutomatic="1"/>
            </p:oleObj>
          </a:graphicData>
        </a:graphic>
      </p:graphicFrame>
      <p:sp>
        <p:nvSpPr>
          <p:cNvPr id="33" name="Rounded Rectangle 32"/>
          <p:cNvSpPr/>
          <p:nvPr/>
        </p:nvSpPr>
        <p:spPr>
          <a:xfrm rot="5400000">
            <a:off x="3321047" y="4410997"/>
            <a:ext cx="2057400" cy="8554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196" name="Object 20"/>
          <p:cNvGraphicFramePr>
            <a:graphicFrameLocks noChangeAspect="1"/>
          </p:cNvGraphicFramePr>
          <p:nvPr/>
        </p:nvGraphicFramePr>
        <p:xfrm>
          <a:off x="5334000" y="3810000"/>
          <a:ext cx="875783" cy="589444"/>
        </p:xfrm>
        <a:graphic>
          <a:graphicData uri="http://schemas.openxmlformats.org/presentationml/2006/ole">
            <p:oleObj spid="_x0000_s109571" name="Visio" r:id="rId10" imgW="501459" imgH="352533" progId="Visio.Drawing.11">
              <p:link updateAutomatic="1"/>
            </p:oleObj>
          </a:graphicData>
        </a:graphic>
      </p:graphicFrame>
      <p:graphicFrame>
        <p:nvGraphicFramePr>
          <p:cNvPr id="50197" name="Object 21"/>
          <p:cNvGraphicFramePr>
            <a:graphicFrameLocks noChangeAspect="1"/>
          </p:cNvGraphicFramePr>
          <p:nvPr/>
        </p:nvGraphicFramePr>
        <p:xfrm>
          <a:off x="6553200" y="3315313"/>
          <a:ext cx="981125" cy="647087"/>
        </p:xfrm>
        <a:graphic>
          <a:graphicData uri="http://schemas.openxmlformats.org/presentationml/2006/ole">
            <p:oleObj spid="_x0000_s109572" name="Visio" r:id="rId10" imgW="501459" imgH="352533" progId="Visio.Drawing.11">
              <p:link updateAutomatic="1"/>
            </p:oleObj>
          </a:graphicData>
        </a:graphic>
      </p:graphicFrame>
      <p:graphicFrame>
        <p:nvGraphicFramePr>
          <p:cNvPr id="50200" name="Object 24"/>
          <p:cNvGraphicFramePr>
            <a:graphicFrameLocks noChangeAspect="1"/>
          </p:cNvGraphicFramePr>
          <p:nvPr/>
        </p:nvGraphicFramePr>
        <p:xfrm>
          <a:off x="2313201" y="3810000"/>
          <a:ext cx="907165" cy="609600"/>
        </p:xfrm>
        <a:graphic>
          <a:graphicData uri="http://schemas.openxmlformats.org/presentationml/2006/ole">
            <p:oleObj spid="_x0000_s109573" name="Visio" r:id="rId10" imgW="501459" imgH="352533" progId="Visio.Drawing.11">
              <p:link updateAutomatic="1"/>
            </p:oleObj>
          </a:graphicData>
        </a:graphic>
      </p:graphicFrame>
      <p:graphicFrame>
        <p:nvGraphicFramePr>
          <p:cNvPr id="50206" name="Object 30"/>
          <p:cNvGraphicFramePr>
            <a:graphicFrameLocks noChangeAspect="1"/>
          </p:cNvGraphicFramePr>
          <p:nvPr/>
        </p:nvGraphicFramePr>
        <p:xfrm>
          <a:off x="4419600" y="3506569"/>
          <a:ext cx="1219201" cy="608231"/>
        </p:xfrm>
        <a:graphic>
          <a:graphicData uri="http://schemas.openxmlformats.org/presentationml/2006/ole">
            <p:oleObj spid="_x0000_s109574" name="Visio" r:id="rId11" imgW="706258" imgH="352533" progId="Visio.Drawing.11">
              <p:link updateAutomatic="1"/>
            </p:oleObj>
          </a:graphicData>
        </a:graphic>
      </p:graphicFrame>
      <p:sp>
        <p:nvSpPr>
          <p:cNvPr id="36" name="Rectangle 35"/>
          <p:cNvSpPr/>
          <p:nvPr/>
        </p:nvSpPr>
        <p:spPr>
          <a:xfrm>
            <a:off x="5334000" y="3352799"/>
            <a:ext cx="1026488" cy="93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8"/>
          <p:cNvPicPr>
            <a:picLocks noChangeAspect="1" noChangeArrowheads="1"/>
          </p:cNvPicPr>
          <p:nvPr/>
        </p:nvPicPr>
        <p:blipFill>
          <a:blip r:embed="rId12" cstate="print"/>
          <a:srcRect/>
          <a:stretch>
            <a:fillRect/>
          </a:stretch>
        </p:blipFill>
        <p:spPr bwMode="auto">
          <a:xfrm>
            <a:off x="4049417" y="2514600"/>
            <a:ext cx="598783" cy="855405"/>
          </a:xfrm>
          <a:prstGeom prst="rect">
            <a:avLst/>
          </a:prstGeom>
          <a:noFill/>
          <a:ln w="9525">
            <a:noFill/>
            <a:miter lim="800000"/>
            <a:headEnd/>
            <a:tailEnd/>
          </a:ln>
        </p:spPr>
      </p:pic>
      <p:pic>
        <p:nvPicPr>
          <p:cNvPr id="34" name="Picture 4"/>
          <p:cNvPicPr>
            <a:picLocks noChangeAspect="1" noChangeArrowheads="1"/>
          </p:cNvPicPr>
          <p:nvPr/>
        </p:nvPicPr>
        <p:blipFill>
          <a:blip r:embed="rId8" cstate="print"/>
          <a:srcRect/>
          <a:stretch>
            <a:fillRect/>
          </a:stretch>
        </p:blipFill>
        <p:spPr bwMode="auto">
          <a:xfrm>
            <a:off x="4430417" y="2590800"/>
            <a:ext cx="216745" cy="623634"/>
          </a:xfrm>
          <a:prstGeom prst="rect">
            <a:avLst/>
          </a:prstGeom>
          <a:noFill/>
          <a:ln w="9525">
            <a:noFill/>
            <a:miter lim="800000"/>
            <a:headEnd/>
            <a:tailEnd/>
          </a:ln>
        </p:spPr>
      </p:pic>
      <p:pic>
        <p:nvPicPr>
          <p:cNvPr id="30" name="Picture 4"/>
          <p:cNvPicPr>
            <a:picLocks noChangeAspect="1" noChangeArrowheads="1"/>
          </p:cNvPicPr>
          <p:nvPr/>
        </p:nvPicPr>
        <p:blipFill>
          <a:blip r:embed="rId8" cstate="print"/>
          <a:srcRect/>
          <a:stretch>
            <a:fillRect/>
          </a:stretch>
        </p:blipFill>
        <p:spPr bwMode="auto">
          <a:xfrm>
            <a:off x="3973217" y="2590800"/>
            <a:ext cx="225854" cy="712103"/>
          </a:xfrm>
          <a:prstGeom prst="rect">
            <a:avLst/>
          </a:prstGeom>
          <a:noFill/>
          <a:ln w="9525">
            <a:noFill/>
            <a:miter lim="800000"/>
            <a:headEnd/>
            <a:tailEnd/>
          </a:ln>
        </p:spPr>
      </p:pic>
      <p:sp>
        <p:nvSpPr>
          <p:cNvPr id="35" name="横巻き 34"/>
          <p:cNvSpPr/>
          <p:nvPr/>
        </p:nvSpPr>
        <p:spPr>
          <a:xfrm>
            <a:off x="228600" y="914400"/>
            <a:ext cx="8686800" cy="1676400"/>
          </a:xfrm>
          <a:prstGeom prst="horizont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en-US" altLang="ja-JP" sz="3200" dirty="0" smtClean="0">
                <a:solidFill>
                  <a:srgbClr val="FF0000"/>
                </a:solidFill>
              </a:rPr>
              <a:t>Is it okay to duplicate the same configuration of soft resource allocation?</a:t>
            </a:r>
            <a:endParaRPr kumimoji="1" lang="ja-JP" altLang="en-US" sz="3200" dirty="0">
              <a:solidFill>
                <a:srgbClr val="FF0000"/>
              </a:solidFill>
            </a:endParaRPr>
          </a:p>
        </p:txBody>
      </p:sp>
      <p:graphicFrame>
        <p:nvGraphicFramePr>
          <p:cNvPr id="109575" name="Object 7"/>
          <p:cNvGraphicFramePr>
            <a:graphicFrameLocks noChangeAspect="1"/>
          </p:cNvGraphicFramePr>
          <p:nvPr/>
        </p:nvGraphicFramePr>
        <p:xfrm>
          <a:off x="3389313" y="3467100"/>
          <a:ext cx="981075" cy="647700"/>
        </p:xfrm>
        <a:graphic>
          <a:graphicData uri="http://schemas.openxmlformats.org/presentationml/2006/ole">
            <p:oleObj spid="_x0000_s109575" name="Visio" r:id="rId10" imgW="501459" imgH="352533" progId="Visio.Drawing.11">
              <p:link updateAutomatic="1"/>
            </p:oleObj>
          </a:graphicData>
        </a:graphic>
      </p:graphicFrame>
    </p:spTree>
    <p:custDataLst>
      <p:tags r:id="rId2"/>
    </p:custDataLst>
  </p:cSld>
  <p:clrMapOvr>
    <a:masterClrMapping/>
  </p:clrMapOvr>
  <p:transition advTm="68688">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nodeType="withEffect">
                                  <p:stCondLst>
                                    <p:cond delay="0"/>
                                  </p:stCondLst>
                                  <p:childTnLst>
                                    <p:set>
                                      <p:cBhvr>
                                        <p:cTn id="21" dur="1" fill="hold">
                                          <p:stCondLst>
                                            <p:cond delay="0"/>
                                          </p:stCondLst>
                                        </p:cTn>
                                        <p:tgtEl>
                                          <p:spTgt spid="50180"/>
                                        </p:tgtEl>
                                        <p:attrNameLst>
                                          <p:attrName>style.visibility</p:attrName>
                                        </p:attrNameLst>
                                      </p:cBhvr>
                                      <p:to>
                                        <p:strVal val="visible"/>
                                      </p:to>
                                    </p:set>
                                    <p:animEffect transition="in" filter="blinds(horizontal)">
                                      <p:cBhvr>
                                        <p:cTn id="22" dur="500"/>
                                        <p:tgtEl>
                                          <p:spTgt spid="50180"/>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par>
                                <p:cTn id="29" presetID="3" presetClass="entr" presetSubtype="1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nodeType="withEffect">
                                  <p:stCondLst>
                                    <p:cond delay="0"/>
                                  </p:stCondLst>
                                  <p:childTnLst>
                                    <p:set>
                                      <p:cBhvr>
                                        <p:cTn id="33" dur="1" fill="hold">
                                          <p:stCondLst>
                                            <p:cond delay="0"/>
                                          </p:stCondLst>
                                        </p:cTn>
                                        <p:tgtEl>
                                          <p:spTgt spid="50206"/>
                                        </p:tgtEl>
                                        <p:attrNameLst>
                                          <p:attrName>style.visibility</p:attrName>
                                        </p:attrNameLst>
                                      </p:cBhvr>
                                      <p:to>
                                        <p:strVal val="visible"/>
                                      </p:to>
                                    </p:set>
                                    <p:animEffect transition="in" filter="blinds(horizontal)">
                                      <p:cBhvr>
                                        <p:cTn id="34" dur="500"/>
                                        <p:tgtEl>
                                          <p:spTgt spid="50206"/>
                                        </p:tgtEl>
                                      </p:cBhvr>
                                    </p:animEffect>
                                  </p:childTnLst>
                                </p:cTn>
                              </p:par>
                              <p:par>
                                <p:cTn id="35" presetID="3" presetClass="entr" presetSubtype="10" fill="hold" nodeType="withEffect">
                                  <p:stCondLst>
                                    <p:cond delay="0"/>
                                  </p:stCondLst>
                                  <p:childTnLst>
                                    <p:set>
                                      <p:cBhvr>
                                        <p:cTn id="36" dur="1" fill="hold">
                                          <p:stCondLst>
                                            <p:cond delay="0"/>
                                          </p:stCondLst>
                                        </p:cTn>
                                        <p:tgtEl>
                                          <p:spTgt spid="50200"/>
                                        </p:tgtEl>
                                        <p:attrNameLst>
                                          <p:attrName>style.visibility</p:attrName>
                                        </p:attrNameLst>
                                      </p:cBhvr>
                                      <p:to>
                                        <p:strVal val="visible"/>
                                      </p:to>
                                    </p:set>
                                    <p:animEffect transition="in" filter="blinds(horizontal)">
                                      <p:cBhvr>
                                        <p:cTn id="37" dur="500"/>
                                        <p:tgtEl>
                                          <p:spTgt spid="50200"/>
                                        </p:tgtEl>
                                      </p:cBhvr>
                                    </p:animEffect>
                                  </p:childTnLst>
                                </p:cTn>
                              </p:par>
                              <p:par>
                                <p:cTn id="38" presetID="3" presetClass="entr" presetSubtype="10" fill="hold" nodeType="withEffect">
                                  <p:stCondLst>
                                    <p:cond delay="0"/>
                                  </p:stCondLst>
                                  <p:childTnLst>
                                    <p:set>
                                      <p:cBhvr>
                                        <p:cTn id="39" dur="1" fill="hold">
                                          <p:stCondLst>
                                            <p:cond delay="0"/>
                                          </p:stCondLst>
                                        </p:cTn>
                                        <p:tgtEl>
                                          <p:spTgt spid="50196"/>
                                        </p:tgtEl>
                                        <p:attrNameLst>
                                          <p:attrName>style.visibility</p:attrName>
                                        </p:attrNameLst>
                                      </p:cBhvr>
                                      <p:to>
                                        <p:strVal val="visible"/>
                                      </p:to>
                                    </p:set>
                                    <p:animEffect transition="in" filter="blinds(horizontal)">
                                      <p:cBhvr>
                                        <p:cTn id="40" dur="500"/>
                                        <p:tgtEl>
                                          <p:spTgt spid="50196"/>
                                        </p:tgtEl>
                                      </p:cBhvr>
                                    </p:animEffect>
                                  </p:childTnLst>
                                </p:cTn>
                              </p:par>
                              <p:par>
                                <p:cTn id="41" presetID="3" presetClass="entr" presetSubtype="10" fill="hold" nodeType="withEffect">
                                  <p:stCondLst>
                                    <p:cond delay="0"/>
                                  </p:stCondLst>
                                  <p:childTnLst>
                                    <p:set>
                                      <p:cBhvr>
                                        <p:cTn id="42" dur="1" fill="hold">
                                          <p:stCondLst>
                                            <p:cond delay="0"/>
                                          </p:stCondLst>
                                        </p:cTn>
                                        <p:tgtEl>
                                          <p:spTgt spid="50197"/>
                                        </p:tgtEl>
                                        <p:attrNameLst>
                                          <p:attrName>style.visibility</p:attrName>
                                        </p:attrNameLst>
                                      </p:cBhvr>
                                      <p:to>
                                        <p:strVal val="visible"/>
                                      </p:to>
                                    </p:set>
                                    <p:animEffect transition="in" filter="blinds(horizontal)">
                                      <p:cBhvr>
                                        <p:cTn id="43" dur="500"/>
                                        <p:tgtEl>
                                          <p:spTgt spid="50197"/>
                                        </p:tgtEl>
                                      </p:cBhvr>
                                    </p:animEffect>
                                  </p:childTnLst>
                                </p:cTn>
                              </p:par>
                              <p:par>
                                <p:cTn id="44" presetID="3" presetClass="entr" presetSubtype="10" fill="hold" nodeType="withEffect">
                                  <p:stCondLst>
                                    <p:cond delay="0"/>
                                  </p:stCondLst>
                                  <p:childTnLst>
                                    <p:set>
                                      <p:cBhvr>
                                        <p:cTn id="45" dur="1" fill="hold">
                                          <p:stCondLst>
                                            <p:cond delay="0"/>
                                          </p:stCondLst>
                                        </p:cTn>
                                        <p:tgtEl>
                                          <p:spTgt spid="109575"/>
                                        </p:tgtEl>
                                        <p:attrNameLst>
                                          <p:attrName>style.visibility</p:attrName>
                                        </p:attrNameLst>
                                      </p:cBhvr>
                                      <p:to>
                                        <p:strVal val="visible"/>
                                      </p:to>
                                    </p:set>
                                    <p:animEffect transition="in" filter="blinds(horizontal)">
                                      <p:cBhvr>
                                        <p:cTn id="46" dur="500"/>
                                        <p:tgtEl>
                                          <p:spTgt spid="109575"/>
                                        </p:tgtEl>
                                      </p:cBhvr>
                                    </p:animEffect>
                                  </p:childTnLst>
                                </p:cTn>
                              </p:par>
                              <p:par>
                                <p:cTn id="47" presetID="3" presetClass="entr" presetSubtype="10" fill="hold" nodeType="withEffect">
                                  <p:stCondLst>
                                    <p:cond delay="0"/>
                                  </p:stCondLst>
                                  <p:childTnLst>
                                    <p:set>
                                      <p:cBhvr>
                                        <p:cTn id="48" dur="1" fill="hold">
                                          <p:stCondLst>
                                            <p:cond delay="0"/>
                                          </p:stCondLst>
                                        </p:cTn>
                                        <p:tgtEl>
                                          <p:spTgt spid="38">
                                            <p:txEl>
                                              <p:pRg st="0" end="0"/>
                                            </p:txEl>
                                          </p:spTgt>
                                        </p:tgtEl>
                                        <p:attrNameLst>
                                          <p:attrName>style.visibility</p:attrName>
                                        </p:attrNameLst>
                                      </p:cBhvr>
                                      <p:to>
                                        <p:strVal val="visible"/>
                                      </p:to>
                                    </p:set>
                                    <p:animEffect transition="in" filter="blinds(horizontal)">
                                      <p:cBhvr>
                                        <p:cTn id="49" dur="500"/>
                                        <p:tgtEl>
                                          <p:spTgt spid="38">
                                            <p:txEl>
                                              <p:pRg st="0" end="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8">
                                            <p:txEl>
                                              <p:pRg st="1" end="1"/>
                                            </p:txEl>
                                          </p:spTgt>
                                        </p:tgtEl>
                                        <p:attrNameLst>
                                          <p:attrName>style.visibility</p:attrName>
                                        </p:attrNameLst>
                                      </p:cBhvr>
                                      <p:to>
                                        <p:strVal val="visible"/>
                                      </p:to>
                                    </p:set>
                                    <p:animEffect transition="in" filter="blinds(horizontal)">
                                      <p:cBhvr>
                                        <p:cTn id="52" dur="500"/>
                                        <p:tgtEl>
                                          <p:spTgt spid="3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3" presetClass="entr" presetSubtype="10"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linds(horizontal)">
                                      <p:cBhvr>
                                        <p:cTn id="69" dur="500"/>
                                        <p:tgtEl>
                                          <p:spTgt spid="33"/>
                                        </p:tgtEl>
                                      </p:cBhvr>
                                    </p:animEffect>
                                  </p:childTnLst>
                                </p:cTn>
                              </p:par>
                            </p:childTnLst>
                          </p:cTn>
                        </p:par>
                        <p:par>
                          <p:cTn id="70" fill="hold">
                            <p:stCondLst>
                              <p:cond delay="1000"/>
                            </p:stCondLst>
                            <p:childTnLst>
                              <p:par>
                                <p:cTn id="71" presetID="26" presetClass="emph" presetSubtype="0" fill="hold" grpId="2" nodeType="afterEffect">
                                  <p:stCondLst>
                                    <p:cond delay="0"/>
                                  </p:stCondLst>
                                  <p:childTnLst>
                                    <p:animEffect transition="out" filter="fade">
                                      <p:cBhvr>
                                        <p:cTn id="72" dur="500" tmFilter="0, 0; .2, .5; .8, .5; 1, 0"/>
                                        <p:tgtEl>
                                          <p:spTgt spid="33"/>
                                        </p:tgtEl>
                                      </p:cBhvr>
                                    </p:animEffect>
                                    <p:animScale>
                                      <p:cBhvr>
                                        <p:cTn id="73" dur="250" autoRev="1" fill="hold"/>
                                        <p:tgtEl>
                                          <p:spTgt spid="33"/>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32"/>
                                        </p:tgtEl>
                                      </p:cBhvr>
                                    </p:animEffect>
                                    <p:animScale>
                                      <p:cBhvr>
                                        <p:cTn id="76" dur="250" autoRev="1" fill="hold"/>
                                        <p:tgtEl>
                                          <p:spTgt spid="32"/>
                                        </p:tgtEl>
                                      </p:cBhvr>
                                      <p:by x="105000" y="105000"/>
                                    </p:animScale>
                                  </p:childTnLst>
                                </p:cTn>
                              </p:par>
                              <p:par>
                                <p:cTn id="77" presetID="2" presetClass="entr" presetSubtype="1"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1000" fill="hold"/>
                                        <p:tgtEl>
                                          <p:spTgt spid="4"/>
                                        </p:tgtEl>
                                        <p:attrNameLst>
                                          <p:attrName>ppt_x</p:attrName>
                                        </p:attrNameLst>
                                      </p:cBhvr>
                                      <p:tavLst>
                                        <p:tav tm="0">
                                          <p:val>
                                            <p:strVal val="#ppt_x"/>
                                          </p:val>
                                        </p:tav>
                                        <p:tav tm="100000">
                                          <p:val>
                                            <p:strVal val="#ppt_x"/>
                                          </p:val>
                                        </p:tav>
                                      </p:tavLst>
                                    </p:anim>
                                    <p:anim calcmode="lin" valueType="num">
                                      <p:cBhvr additive="base">
                                        <p:cTn id="84" dur="1000" fill="hold"/>
                                        <p:tgtEl>
                                          <p:spTgt spid="4"/>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0-#ppt_h/2"/>
                                          </p:val>
                                        </p:tav>
                                        <p:tav tm="100000">
                                          <p:val>
                                            <p:strVal val="#ppt_y"/>
                                          </p:val>
                                        </p:tav>
                                      </p:tavLst>
                                    </p:anim>
                                  </p:childTnLst>
                                </p:cTn>
                              </p:par>
                            </p:childTnLst>
                          </p:cTn>
                        </p:par>
                        <p:par>
                          <p:cTn id="89" fill="hold">
                            <p:stCondLst>
                              <p:cond delay="2000"/>
                            </p:stCondLst>
                            <p:childTnLst>
                              <p:par>
                                <p:cTn id="90" presetID="3" presetClass="exit" presetSubtype="10" fill="hold" nodeType="afterEffect">
                                  <p:stCondLst>
                                    <p:cond delay="0"/>
                                  </p:stCondLst>
                                  <p:childTnLst>
                                    <p:animEffect transition="out" filter="blinds(horizontal)">
                                      <p:cBhvr>
                                        <p:cTn id="91" dur="500"/>
                                        <p:tgtEl>
                                          <p:spTgt spid="32"/>
                                        </p:tgtEl>
                                      </p:cBhvr>
                                    </p:animEffect>
                                    <p:set>
                                      <p:cBhvr>
                                        <p:cTn id="92" dur="1" fill="hold">
                                          <p:stCondLst>
                                            <p:cond delay="499"/>
                                          </p:stCondLst>
                                        </p:cTn>
                                        <p:tgtEl>
                                          <p:spTgt spid="32"/>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6" presetClass="emph" presetSubtype="0" repeatCount="3000" fill="hold" nodeType="clickEffect">
                                  <p:stCondLst>
                                    <p:cond delay="0"/>
                                  </p:stCondLst>
                                  <p:childTnLst>
                                    <p:animEffect transition="out" filter="fade">
                                      <p:cBhvr>
                                        <p:cTn id="99" dur="1000" tmFilter="0, 0; .2, .5; .8, .5; 1, 0"/>
                                        <p:tgtEl>
                                          <p:spTgt spid="34"/>
                                        </p:tgtEl>
                                      </p:cBhvr>
                                    </p:animEffect>
                                    <p:animScale>
                                      <p:cBhvr>
                                        <p:cTn id="100" dur="500" autoRev="1" fill="hold"/>
                                        <p:tgtEl>
                                          <p:spTgt spid="34"/>
                                        </p:tgtEl>
                                      </p:cBhvr>
                                      <p:by x="105000" y="105000"/>
                                    </p:animScale>
                                  </p:childTnLst>
                                </p:cTn>
                              </p:par>
                              <p:par>
                                <p:cTn id="101" presetID="26" presetClass="emph" presetSubtype="0" repeatCount="3000" fill="hold" nodeType="withEffect">
                                  <p:stCondLst>
                                    <p:cond delay="0"/>
                                  </p:stCondLst>
                                  <p:childTnLst>
                                    <p:animEffect transition="out" filter="fade">
                                      <p:cBhvr>
                                        <p:cTn id="102" dur="1000" tmFilter="0, 0; .2, .5; .8, .5; 1, 0"/>
                                        <p:tgtEl>
                                          <p:spTgt spid="28"/>
                                        </p:tgtEl>
                                      </p:cBhvr>
                                    </p:animEffect>
                                    <p:animScale>
                                      <p:cBhvr>
                                        <p:cTn id="103" dur="500" autoRev="1" fill="hold"/>
                                        <p:tgtEl>
                                          <p:spTgt spid="28"/>
                                        </p:tgtEl>
                                      </p:cBhvr>
                                      <p:by x="105000" y="105000"/>
                                    </p:animScale>
                                  </p:childTnLst>
                                </p:cTn>
                              </p:par>
                              <p:par>
                                <p:cTn id="104" presetID="26" presetClass="emph" presetSubtype="0" repeatCount="3000" fill="hold" nodeType="withEffect">
                                  <p:stCondLst>
                                    <p:cond delay="0"/>
                                  </p:stCondLst>
                                  <p:childTnLst>
                                    <p:animEffect transition="out" filter="fade">
                                      <p:cBhvr>
                                        <p:cTn id="105" dur="1000" tmFilter="0, 0; .2, .5; .8, .5; 1, 0"/>
                                        <p:tgtEl>
                                          <p:spTgt spid="29"/>
                                        </p:tgtEl>
                                      </p:cBhvr>
                                    </p:animEffect>
                                    <p:animScale>
                                      <p:cBhvr>
                                        <p:cTn id="106" dur="500" autoRev="1" fill="hold"/>
                                        <p:tgtEl>
                                          <p:spTgt spid="29"/>
                                        </p:tgtEl>
                                      </p:cBhvr>
                                      <p:by x="105000" y="105000"/>
                                    </p:animScale>
                                  </p:childTnLst>
                                </p:cTn>
                              </p:par>
                              <p:par>
                                <p:cTn id="107" presetID="26" presetClass="emph" presetSubtype="0" repeatCount="3000" fill="hold" nodeType="withEffect">
                                  <p:stCondLst>
                                    <p:cond delay="0"/>
                                  </p:stCondLst>
                                  <p:childTnLst>
                                    <p:animEffect transition="out" filter="fade">
                                      <p:cBhvr>
                                        <p:cTn id="108" dur="1000" tmFilter="0, 0; .2, .5; .8, .5; 1, 0"/>
                                        <p:tgtEl>
                                          <p:spTgt spid="30"/>
                                        </p:tgtEl>
                                      </p:cBhvr>
                                    </p:animEffect>
                                    <p:animScale>
                                      <p:cBhvr>
                                        <p:cTn id="109" dur="500" autoRev="1" fill="hold"/>
                                        <p:tgtEl>
                                          <p:spTgt spid="30"/>
                                        </p:tgtEl>
                                      </p:cBhvr>
                                      <p:by x="105000" y="105000"/>
                                    </p:animScale>
                                  </p:childTnLst>
                                </p:cTn>
                              </p:par>
                              <p:par>
                                <p:cTn id="110" presetID="26" presetClass="emph" presetSubtype="0" repeatCount="3000" fill="hold" nodeType="withEffect">
                                  <p:stCondLst>
                                    <p:cond delay="0"/>
                                  </p:stCondLst>
                                  <p:childTnLst>
                                    <p:animEffect transition="out" filter="fade">
                                      <p:cBhvr>
                                        <p:cTn id="111" dur="1000" tmFilter="0, 0; .2, .5; .8, .5; 1, 0"/>
                                        <p:tgtEl>
                                          <p:spTgt spid="27"/>
                                        </p:tgtEl>
                                      </p:cBhvr>
                                    </p:animEffect>
                                    <p:animScale>
                                      <p:cBhvr>
                                        <p:cTn id="112" dur="500" autoRev="1" fill="hold"/>
                                        <p:tgtEl>
                                          <p:spTgt spid="27"/>
                                        </p:tgtEl>
                                      </p:cBhvr>
                                      <p:by x="105000" y="105000"/>
                                    </p:animScale>
                                  </p:childTnLst>
                                </p:cTn>
                              </p:par>
                              <p:par>
                                <p:cTn id="113" presetID="26" presetClass="emph" presetSubtype="0" repeatCount="3000" fill="hold" nodeType="withEffect">
                                  <p:stCondLst>
                                    <p:cond delay="0"/>
                                  </p:stCondLst>
                                  <p:childTnLst>
                                    <p:animEffect transition="out" filter="fade">
                                      <p:cBhvr>
                                        <p:cTn id="114" dur="1000" tmFilter="0, 0; .2, .5; .8, .5; 1, 0"/>
                                        <p:tgtEl>
                                          <p:spTgt spid="26"/>
                                        </p:tgtEl>
                                      </p:cBhvr>
                                    </p:animEffect>
                                    <p:animScale>
                                      <p:cBhvr>
                                        <p:cTn id="115" dur="500" autoRev="1" fill="hold"/>
                                        <p:tgtEl>
                                          <p:spTgt spid="26"/>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52" presetClass="entr" presetSubtype="0" fill="hold" grpId="0" nodeType="clickEffect">
                                  <p:stCondLst>
                                    <p:cond delay="0"/>
                                  </p:stCondLst>
                                  <p:childTnLst>
                                    <p:set>
                                      <p:cBhvr>
                                        <p:cTn id="119" dur="1" fill="hold">
                                          <p:stCondLst>
                                            <p:cond delay="0"/>
                                          </p:stCondLst>
                                        </p:cTn>
                                        <p:tgtEl>
                                          <p:spTgt spid="35"/>
                                        </p:tgtEl>
                                        <p:attrNameLst>
                                          <p:attrName>style.visibility</p:attrName>
                                        </p:attrNameLst>
                                      </p:cBhvr>
                                      <p:to>
                                        <p:strVal val="visible"/>
                                      </p:to>
                                    </p:set>
                                    <p:animScale>
                                      <p:cBhvr>
                                        <p:cTn id="120"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35"/>
                                        </p:tgtEl>
                                        <p:attrNameLst>
                                          <p:attrName>ppt_x</p:attrName>
                                          <p:attrName>ppt_y</p:attrName>
                                        </p:attrNameLst>
                                      </p:cBhvr>
                                    </p:animMotion>
                                    <p:animEffect transition="in" filter="fade">
                                      <p:cBhvr>
                                        <p:cTn id="1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ッター プレースホルダ 9"/>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1" name="日付プレースホルダ 10"/>
          <p:cNvSpPr>
            <a:spLocks noGrp="1"/>
          </p:cNvSpPr>
          <p:nvPr>
            <p:ph type="dt" sz="half" idx="2"/>
          </p:nvPr>
        </p:nvSpPr>
        <p:spPr/>
        <p:txBody>
          <a:bodyPr/>
          <a:lstStyle/>
          <a:p>
            <a:r>
              <a:rPr lang="en-US" altLang="ja-JP" smtClean="0"/>
              <a:t>19 May 2011</a:t>
            </a:r>
            <a:endParaRPr lang="ja-JP" altLang="en-US" dirty="0"/>
          </a:p>
        </p:txBody>
      </p:sp>
      <p:sp>
        <p:nvSpPr>
          <p:cNvPr id="2" name="Title 1"/>
          <p:cNvSpPr>
            <a:spLocks noGrp="1"/>
          </p:cNvSpPr>
          <p:nvPr>
            <p:ph type="title"/>
          </p:nvPr>
        </p:nvSpPr>
        <p:spPr/>
        <p:txBody>
          <a:bodyPr/>
          <a:lstStyle/>
          <a:p>
            <a:pPr lvl="0"/>
            <a:r>
              <a:rPr lang="en-US" dirty="0" smtClean="0"/>
              <a:t>Outline</a:t>
            </a:r>
            <a:endParaRPr lang="en-US" dirty="0"/>
          </a:p>
        </p:txBody>
      </p:sp>
      <p:sp>
        <p:nvSpPr>
          <p:cNvPr id="9" name="Content Placeholder 2"/>
          <p:cNvSpPr>
            <a:spLocks noGrp="1"/>
          </p:cNvSpPr>
          <p:nvPr>
            <p:ph sz="quarter" idx="1"/>
          </p:nvPr>
        </p:nvSpPr>
        <p:spPr>
          <a:xfrm>
            <a:off x="609600" y="1295400"/>
            <a:ext cx="8534400" cy="5029200"/>
          </a:xfrm>
        </p:spPr>
        <p:txBody>
          <a:bodyPr>
            <a:normAutofit fontScale="77500" lnSpcReduction="20000"/>
          </a:bodyPr>
          <a:lstStyle/>
          <a:p>
            <a:r>
              <a:rPr lang="en-US" sz="3300" dirty="0" smtClean="0"/>
              <a:t>Background &amp; Motivation</a:t>
            </a:r>
          </a:p>
          <a:p>
            <a:pPr lvl="1"/>
            <a:r>
              <a:rPr lang="en-US" sz="2900" dirty="0" smtClean="0"/>
              <a:t>Background</a:t>
            </a:r>
          </a:p>
          <a:p>
            <a:pPr lvl="1"/>
            <a:r>
              <a:rPr lang="en-US" sz="2900" dirty="0" smtClean="0"/>
              <a:t>Motivational experiment</a:t>
            </a:r>
          </a:p>
          <a:p>
            <a:endParaRPr lang="en-US" dirty="0" smtClean="0"/>
          </a:p>
          <a:p>
            <a:r>
              <a:rPr lang="en-US" sz="3300" dirty="0" smtClean="0"/>
              <a:t>Performance Impact of Soft Resource Allocation </a:t>
            </a:r>
          </a:p>
          <a:p>
            <a:pPr lvl="1"/>
            <a:r>
              <a:rPr lang="en-US" dirty="0" smtClean="0"/>
              <a:t>Over-allocation of soft resources</a:t>
            </a:r>
          </a:p>
          <a:p>
            <a:pPr lvl="1"/>
            <a:r>
              <a:rPr lang="en-US" dirty="0" smtClean="0"/>
              <a:t>Under-allocation of soft resources</a:t>
            </a:r>
          </a:p>
          <a:p>
            <a:pPr lvl="1"/>
            <a:r>
              <a:rPr lang="en-US" dirty="0" smtClean="0"/>
              <a:t>Special case of under-allocation </a:t>
            </a:r>
          </a:p>
          <a:p>
            <a:endParaRPr lang="en-US" dirty="0" smtClean="0"/>
          </a:p>
          <a:p>
            <a:r>
              <a:rPr lang="en-US" sz="3300" dirty="0" smtClean="0"/>
              <a:t>Solution</a:t>
            </a:r>
          </a:p>
          <a:p>
            <a:pPr lvl="1"/>
            <a:r>
              <a:rPr lang="en-US" dirty="0" smtClean="0"/>
              <a:t>A practical algorithm for good soft resource allocation</a:t>
            </a:r>
          </a:p>
          <a:p>
            <a:endParaRPr lang="en-US" dirty="0" smtClean="0"/>
          </a:p>
          <a:p>
            <a:r>
              <a:rPr lang="en-US" sz="3300" dirty="0" smtClean="0"/>
              <a:t>Conclusion &amp; Future Works</a:t>
            </a:r>
          </a:p>
          <a:p>
            <a:endParaRPr lang="en-US" dirty="0"/>
          </a:p>
        </p:txBody>
      </p:sp>
      <p:sp>
        <p:nvSpPr>
          <p:cNvPr id="35" name="AutoShape 15"/>
          <p:cNvSpPr>
            <a:spLocks noChangeArrowheads="1"/>
          </p:cNvSpPr>
          <p:nvPr/>
        </p:nvSpPr>
        <p:spPr bwMode="auto">
          <a:xfrm>
            <a:off x="457200" y="2028090"/>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cSld>
  <p:clrMapOvr>
    <a:masterClrMapping/>
  </p:clrMapOvr>
  <p:transition advTm="12417">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4" cstate="print"/>
          <a:srcRect/>
          <a:stretch>
            <a:fillRect/>
          </a:stretch>
        </p:blipFill>
        <p:spPr bwMode="auto">
          <a:xfrm>
            <a:off x="5181600" y="1202521"/>
            <a:ext cx="3886200" cy="3902879"/>
          </a:xfrm>
          <a:prstGeom prst="rect">
            <a:avLst/>
          </a:prstGeom>
          <a:noFill/>
          <a:ln w="9525">
            <a:noFill/>
            <a:miter lim="800000"/>
            <a:headEnd/>
            <a:tailEnd/>
          </a:ln>
        </p:spPr>
      </p:pic>
      <p:sp>
        <p:nvSpPr>
          <p:cNvPr id="9220" name="Rectangle 5"/>
          <p:cNvSpPr>
            <a:spLocks noGrp="1" noChangeArrowheads="1"/>
          </p:cNvSpPr>
          <p:nvPr>
            <p:ph sz="quarter" idx="1"/>
          </p:nvPr>
        </p:nvSpPr>
        <p:spPr>
          <a:xfrm>
            <a:off x="76200" y="1066800"/>
            <a:ext cx="5181600" cy="5334000"/>
          </a:xfrm>
        </p:spPr>
        <p:txBody>
          <a:bodyPr>
            <a:normAutofit fontScale="77500" lnSpcReduction="20000"/>
          </a:bodyPr>
          <a:lstStyle/>
          <a:p>
            <a:r>
              <a:rPr lang="en-US" dirty="0" err="1" smtClean="0"/>
              <a:t>RUBBoS</a:t>
            </a:r>
            <a:r>
              <a:rPr lang="en-US" dirty="0" smtClean="0"/>
              <a:t> benchmark</a:t>
            </a:r>
          </a:p>
          <a:p>
            <a:pPr lvl="1"/>
            <a:r>
              <a:rPr lang="en-US" dirty="0" smtClean="0"/>
              <a:t>Bulletin board system like Slashdot (</a:t>
            </a:r>
            <a:r>
              <a:rPr lang="en-US" dirty="0" smtClean="0">
                <a:hlinkClick r:id="rId5"/>
              </a:rPr>
              <a:t>www.slashdot.org</a:t>
            </a:r>
            <a:r>
              <a:rPr lang="en-US" dirty="0" smtClean="0"/>
              <a:t>)</a:t>
            </a:r>
          </a:p>
          <a:p>
            <a:pPr lvl="1"/>
            <a:r>
              <a:rPr lang="en-US" dirty="0" smtClean="0"/>
              <a:t>Typical 3-tier or 4-tier architecture</a:t>
            </a:r>
          </a:p>
          <a:p>
            <a:pPr lvl="1"/>
            <a:r>
              <a:rPr lang="en-US" dirty="0" smtClean="0"/>
              <a:t>Two types of workload</a:t>
            </a:r>
          </a:p>
          <a:p>
            <a:pPr lvl="2"/>
            <a:r>
              <a:rPr lang="en-US" dirty="0" smtClean="0">
                <a:solidFill>
                  <a:srgbClr val="0000FF"/>
                </a:solidFill>
              </a:rPr>
              <a:t>Browsing only</a:t>
            </a:r>
          </a:p>
          <a:p>
            <a:pPr lvl="2"/>
            <a:r>
              <a:rPr lang="en-US" dirty="0" smtClean="0"/>
              <a:t>Read/Write mix</a:t>
            </a:r>
          </a:p>
          <a:p>
            <a:pPr lvl="1"/>
            <a:r>
              <a:rPr lang="en-US" dirty="0" smtClean="0"/>
              <a:t>24 web interactions</a:t>
            </a:r>
          </a:p>
          <a:p>
            <a:pPr lvl="1"/>
            <a:endParaRPr lang="en-US" dirty="0" smtClean="0"/>
          </a:p>
          <a:p>
            <a:r>
              <a:rPr lang="en-US" dirty="0" smtClean="0"/>
              <a:t>C-JDBC</a:t>
            </a:r>
          </a:p>
          <a:p>
            <a:pPr lvl="1"/>
            <a:r>
              <a:rPr lang="en-US" dirty="0" smtClean="0"/>
              <a:t>Middleware for database scale-out</a:t>
            </a:r>
          </a:p>
          <a:p>
            <a:pPr lvl="2"/>
            <a:r>
              <a:rPr lang="en-US" dirty="0" smtClean="0">
                <a:solidFill>
                  <a:srgbClr val="0000FF"/>
                </a:solidFill>
              </a:rPr>
              <a:t>Read</a:t>
            </a:r>
            <a:r>
              <a:rPr lang="en-US" dirty="0" smtClean="0"/>
              <a:t>: act as a load-balancer</a:t>
            </a:r>
          </a:p>
          <a:p>
            <a:pPr lvl="2"/>
            <a:r>
              <a:rPr lang="en-US" altLang="ja-JP" dirty="0" smtClean="0"/>
              <a:t>Write: send a request to all databases to keep consistency</a:t>
            </a:r>
            <a:endParaRPr lang="en-US" dirty="0" smtClean="0"/>
          </a:p>
        </p:txBody>
      </p:sp>
      <p:sp>
        <p:nvSpPr>
          <p:cNvPr id="20" name="タイトル 19"/>
          <p:cNvSpPr>
            <a:spLocks noGrp="1"/>
          </p:cNvSpPr>
          <p:nvPr>
            <p:ph type="title"/>
          </p:nvPr>
        </p:nvSpPr>
        <p:spPr/>
        <p:txBody>
          <a:bodyPr/>
          <a:lstStyle/>
          <a:p>
            <a:r>
              <a:rPr lang="en-US" altLang="ja-JP" dirty="0" smtClean="0"/>
              <a:t>Experimental Environment (1)</a:t>
            </a:r>
            <a:endParaRPr lang="ja-JP" altLang="en-US" dirty="0"/>
          </a:p>
        </p:txBody>
      </p:sp>
      <p:sp>
        <p:nvSpPr>
          <p:cNvPr id="7" name="フッター プレースホルダ 6"/>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8" name="日付プレースホルダ 7"/>
          <p:cNvSpPr>
            <a:spLocks noGrp="1"/>
          </p:cNvSpPr>
          <p:nvPr>
            <p:ph type="dt" sz="half" idx="2"/>
          </p:nvPr>
        </p:nvSpPr>
        <p:spPr/>
        <p:txBody>
          <a:bodyPr/>
          <a:lstStyle/>
          <a:p>
            <a:r>
              <a:rPr lang="en-US" altLang="ja-JP" smtClean="0"/>
              <a:t>19 May 2011</a:t>
            </a:r>
            <a:endParaRPr lang="ja-JP" altLang="en-US" dirty="0"/>
          </a:p>
        </p:txBody>
      </p:sp>
    </p:spTree>
    <p:custDataLst>
      <p:tags r:id="rId1"/>
    </p:custDataLst>
  </p:cSld>
  <p:clrMapOvr>
    <a:masterClrMapping/>
  </p:clrMapOvr>
  <p:transition advTm="47128">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20">
                                            <p:txEl>
                                              <p:pRg st="8" end="8"/>
                                            </p:txEl>
                                          </p:spTgt>
                                        </p:tgtEl>
                                        <p:attrNameLst>
                                          <p:attrName>style.visibility</p:attrName>
                                        </p:attrNameLst>
                                      </p:cBhvr>
                                      <p:to>
                                        <p:strVal val="visible"/>
                                      </p:to>
                                    </p:set>
                                    <p:animEffect transition="in" filter="wipe(left)">
                                      <p:cBhvr>
                                        <p:cTn id="7" dur="500"/>
                                        <p:tgtEl>
                                          <p:spTgt spid="9220">
                                            <p:txEl>
                                              <p:pRg st="8" end="8"/>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220">
                                            <p:txEl>
                                              <p:pRg st="9" end="9"/>
                                            </p:txEl>
                                          </p:spTgt>
                                        </p:tgtEl>
                                        <p:attrNameLst>
                                          <p:attrName>style.visibility</p:attrName>
                                        </p:attrNameLst>
                                      </p:cBhvr>
                                      <p:to>
                                        <p:strVal val="visible"/>
                                      </p:to>
                                    </p:set>
                                    <p:animEffect transition="in" filter="wipe(left)">
                                      <p:cBhvr>
                                        <p:cTn id="11" dur="500"/>
                                        <p:tgtEl>
                                          <p:spTgt spid="9220">
                                            <p:txEl>
                                              <p:pRg st="9" end="9"/>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9220">
                                            <p:txEl>
                                              <p:pRg st="10" end="10"/>
                                            </p:txEl>
                                          </p:spTgt>
                                        </p:tgtEl>
                                        <p:attrNameLst>
                                          <p:attrName>style.visibility</p:attrName>
                                        </p:attrNameLst>
                                      </p:cBhvr>
                                      <p:to>
                                        <p:strVal val="visible"/>
                                      </p:to>
                                    </p:set>
                                    <p:animEffect transition="in" filter="wipe(left)">
                                      <p:cBhvr>
                                        <p:cTn id="14" dur="500"/>
                                        <p:tgtEl>
                                          <p:spTgt spid="9220">
                                            <p:txEl>
                                              <p:pRg st="10" end="1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9220">
                                            <p:txEl>
                                              <p:pRg st="11" end="11"/>
                                            </p:txEl>
                                          </p:spTgt>
                                        </p:tgtEl>
                                        <p:attrNameLst>
                                          <p:attrName>style.visibility</p:attrName>
                                        </p:attrNameLst>
                                      </p:cBhvr>
                                      <p:to>
                                        <p:strVal val="visible"/>
                                      </p:to>
                                    </p:set>
                                    <p:animEffect transition="in" filter="wipe(left)">
                                      <p:cBhvr>
                                        <p:cTn id="17" dur="500"/>
                                        <p:tgtEl>
                                          <p:spTgt spid="92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srcRect/>
          <a:stretch>
            <a:fillRect/>
          </a:stretch>
        </p:blipFill>
        <p:spPr bwMode="auto">
          <a:xfrm>
            <a:off x="4953000" y="2534502"/>
            <a:ext cx="4194175" cy="3829050"/>
          </a:xfrm>
          <a:prstGeom prst="rect">
            <a:avLst/>
          </a:prstGeom>
          <a:noFill/>
          <a:ln w="9525">
            <a:noFill/>
            <a:miter lim="800000"/>
            <a:headEnd/>
            <a:tailEnd/>
          </a:ln>
        </p:spPr>
      </p:pic>
      <p:sp>
        <p:nvSpPr>
          <p:cNvPr id="6" name="コンテンツ プレースホルダ 5"/>
          <p:cNvSpPr>
            <a:spLocks noGrp="1"/>
          </p:cNvSpPr>
          <p:nvPr>
            <p:ph sz="quarter" idx="1"/>
          </p:nvPr>
        </p:nvSpPr>
        <p:spPr>
          <a:xfrm>
            <a:off x="76200" y="1143000"/>
            <a:ext cx="7543800" cy="1905000"/>
          </a:xfrm>
        </p:spPr>
        <p:txBody>
          <a:bodyPr>
            <a:normAutofit fontScale="92500" lnSpcReduction="20000"/>
          </a:bodyPr>
          <a:lstStyle/>
          <a:p>
            <a:r>
              <a:rPr kumimoji="1" lang="en-US" altLang="ja-JP" dirty="0" err="1" smtClean="0"/>
              <a:t>Emulab</a:t>
            </a:r>
            <a:r>
              <a:rPr kumimoji="1" lang="en-US" altLang="ja-JP" dirty="0" smtClean="0"/>
              <a:t> </a:t>
            </a:r>
            <a:r>
              <a:rPr kumimoji="1" lang="en-US" altLang="ja-JP" sz="2800" dirty="0" smtClean="0"/>
              <a:t>(http://www.emulab.net)</a:t>
            </a:r>
            <a:endParaRPr kumimoji="1" lang="en-US" altLang="ja-JP" dirty="0" smtClean="0"/>
          </a:p>
          <a:p>
            <a:pPr lvl="1"/>
            <a:r>
              <a:rPr kumimoji="1" lang="en-US" altLang="ja-JP" dirty="0" smtClean="0"/>
              <a:t>Relatively modest </a:t>
            </a:r>
            <a:r>
              <a:rPr kumimoji="1" lang="en-US" altLang="ja-JP" dirty="0" err="1" smtClean="0"/>
              <a:t>testbed</a:t>
            </a:r>
            <a:r>
              <a:rPr kumimoji="1" lang="en-US" altLang="ja-JP" dirty="0" smtClean="0"/>
              <a:t> originally for network research</a:t>
            </a:r>
          </a:p>
          <a:p>
            <a:pPr lvl="1"/>
            <a:r>
              <a:rPr kumimoji="1" lang="en-US" altLang="ja-JP" dirty="0" smtClean="0"/>
              <a:t>Virtual network &amp; </a:t>
            </a:r>
            <a:r>
              <a:rPr kumimoji="1" lang="en-US" altLang="ja-JP" u="sng" dirty="0" smtClean="0">
                <a:solidFill>
                  <a:srgbClr val="0000FF"/>
                </a:solidFill>
              </a:rPr>
              <a:t>physical machines</a:t>
            </a:r>
            <a:r>
              <a:rPr kumimoji="1" lang="en-US" altLang="ja-JP" dirty="0" smtClean="0"/>
              <a:t> (not VM)</a:t>
            </a:r>
          </a:p>
        </p:txBody>
      </p:sp>
      <p:sp>
        <p:nvSpPr>
          <p:cNvPr id="11" name="タイトル 10"/>
          <p:cNvSpPr>
            <a:spLocks noGrp="1"/>
          </p:cNvSpPr>
          <p:nvPr>
            <p:ph type="title"/>
          </p:nvPr>
        </p:nvSpPr>
        <p:spPr/>
        <p:txBody>
          <a:bodyPr/>
          <a:lstStyle/>
          <a:p>
            <a:r>
              <a:rPr lang="en-US" altLang="ja-JP" dirty="0" smtClean="0"/>
              <a:t>Experimental Environment (2)</a:t>
            </a:r>
            <a:endParaRPr kumimoji="1" lang="ja-JP" altLang="en-US" dirty="0"/>
          </a:p>
        </p:txBody>
      </p:sp>
      <p:sp>
        <p:nvSpPr>
          <p:cNvPr id="5" name="フッター プレースホルダ 4"/>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7" name="日付プレースホルダ 6"/>
          <p:cNvSpPr>
            <a:spLocks noGrp="1"/>
          </p:cNvSpPr>
          <p:nvPr>
            <p:ph type="dt" sz="half" idx="2"/>
          </p:nvPr>
        </p:nvSpPr>
        <p:spPr/>
        <p:txBody>
          <a:bodyPr/>
          <a:lstStyle/>
          <a:p>
            <a:r>
              <a:rPr kumimoji="1" lang="en-US" altLang="ja-JP" smtClean="0"/>
              <a:t>19 May 2011</a:t>
            </a:r>
            <a:endParaRPr kumimoji="1" lang="ja-JP" altLang="en-US" dirty="0"/>
          </a:p>
        </p:txBody>
      </p:sp>
      <p:graphicFrame>
        <p:nvGraphicFramePr>
          <p:cNvPr id="9" name="表 8"/>
          <p:cNvGraphicFramePr>
            <a:graphicFrameLocks noGrp="1"/>
          </p:cNvGraphicFramePr>
          <p:nvPr/>
        </p:nvGraphicFramePr>
        <p:xfrm>
          <a:off x="152400" y="3352801"/>
          <a:ext cx="4800600" cy="3474720"/>
        </p:xfrm>
        <a:graphic>
          <a:graphicData uri="http://schemas.openxmlformats.org/drawingml/2006/table">
            <a:tbl>
              <a:tblPr firstRow="1" bandRow="1">
                <a:tableStyleId>{FABFCF23-3B69-468F-B69F-88F6DE6A72F2}</a:tableStyleId>
              </a:tblPr>
              <a:tblGrid>
                <a:gridCol w="1752600"/>
                <a:gridCol w="3048000"/>
              </a:tblGrid>
              <a:tr h="430581">
                <a:tc>
                  <a:txBody>
                    <a:bodyPr/>
                    <a:lstStyle/>
                    <a:p>
                      <a:r>
                        <a:rPr kumimoji="1" lang="en-US" altLang="ja-JP" sz="2400" dirty="0" smtClean="0"/>
                        <a:t>Hardware</a:t>
                      </a:r>
                      <a:endParaRPr kumimoji="1" lang="ja-JP" altLang="en-US" sz="2400" dirty="0"/>
                    </a:p>
                  </a:txBody>
                  <a:tcPr>
                    <a:lnR w="12700" cap="flat" cmpd="sng" algn="ctr">
                      <a:solidFill>
                        <a:schemeClr val="bg1"/>
                      </a:solidFill>
                      <a:prstDash val="solid"/>
                      <a:round/>
                      <a:headEnd type="none" w="med" len="med"/>
                      <a:tailEnd type="none" w="med" len="med"/>
                    </a:lnR>
                  </a:tcPr>
                </a:tc>
                <a:tc>
                  <a:txBody>
                    <a:bodyPr/>
                    <a:lstStyle/>
                    <a:p>
                      <a:r>
                        <a:rPr kumimoji="1" lang="en-US" altLang="ja-JP" sz="2400" dirty="0" smtClean="0"/>
                        <a:t>Specifications</a:t>
                      </a:r>
                      <a:endParaRPr kumimoji="1" lang="ja-JP" altLang="en-US" sz="2400" dirty="0"/>
                    </a:p>
                  </a:txBody>
                  <a:tcPr>
                    <a:lnL w="12700" cap="flat" cmpd="sng" algn="ctr">
                      <a:solidFill>
                        <a:schemeClr val="bg1"/>
                      </a:solidFill>
                      <a:prstDash val="solid"/>
                      <a:round/>
                      <a:headEnd type="none" w="med" len="med"/>
                      <a:tailEnd type="none" w="med" len="med"/>
                    </a:lnL>
                  </a:tcPr>
                </a:tc>
              </a:tr>
              <a:tr h="430581">
                <a:tc>
                  <a:txBody>
                    <a:bodyPr/>
                    <a:lstStyle/>
                    <a:p>
                      <a:r>
                        <a:rPr kumimoji="1" lang="en-US" altLang="ja-JP" sz="2400" dirty="0" smtClean="0"/>
                        <a:t>Server type</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PC3000 in </a:t>
                      </a:r>
                      <a:r>
                        <a:rPr kumimoji="1" lang="en-US" altLang="ja-JP" sz="2400" dirty="0" err="1" smtClean="0"/>
                        <a:t>Emulab</a:t>
                      </a:r>
                      <a:endParaRPr kumimoji="1" lang="ja-JP" altLang="en-US" sz="2400" dirty="0"/>
                    </a:p>
                  </a:txBody>
                  <a:tcPr>
                    <a:lnL w="12700" cap="flat" cmpd="sng" algn="ctr">
                      <a:solidFill>
                        <a:schemeClr val="accent5"/>
                      </a:solidFill>
                      <a:prstDash val="solid"/>
                      <a:round/>
                      <a:headEnd type="none" w="med" len="med"/>
                      <a:tailEnd type="none" w="med" len="med"/>
                    </a:lnL>
                  </a:tcPr>
                </a:tc>
              </a:tr>
              <a:tr h="430581">
                <a:tc>
                  <a:txBody>
                    <a:bodyPr/>
                    <a:lstStyle/>
                    <a:p>
                      <a:r>
                        <a:rPr kumimoji="1" lang="en-US" altLang="ja-JP" sz="2400" dirty="0" smtClean="0"/>
                        <a:t>Processor</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Xeon 3GHz 64bit</a:t>
                      </a:r>
                      <a:endParaRPr kumimoji="1" lang="ja-JP" altLang="en-US" sz="2400" dirty="0"/>
                    </a:p>
                  </a:txBody>
                  <a:tcPr>
                    <a:lnL w="12700" cap="flat" cmpd="sng" algn="ctr">
                      <a:solidFill>
                        <a:schemeClr val="accent5"/>
                      </a:solidFill>
                      <a:prstDash val="solid"/>
                      <a:round/>
                      <a:headEnd type="none" w="med" len="med"/>
                      <a:tailEnd type="none" w="med" len="med"/>
                    </a:lnL>
                  </a:tcPr>
                </a:tc>
              </a:tr>
              <a:tr h="430581">
                <a:tc>
                  <a:txBody>
                    <a:bodyPr/>
                    <a:lstStyle/>
                    <a:p>
                      <a:r>
                        <a:rPr kumimoji="1" lang="en-US" altLang="ja-JP" sz="2400" dirty="0" smtClean="0"/>
                        <a:t>Memory</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2GB</a:t>
                      </a:r>
                      <a:endParaRPr kumimoji="1" lang="ja-JP" altLang="en-US" sz="2400" dirty="0"/>
                    </a:p>
                  </a:txBody>
                  <a:tcPr>
                    <a:lnL w="12700" cap="flat" cmpd="sng" algn="ctr">
                      <a:solidFill>
                        <a:schemeClr val="accent5"/>
                      </a:solidFill>
                      <a:prstDash val="solid"/>
                      <a:round/>
                      <a:headEnd type="none" w="med" len="med"/>
                      <a:tailEnd type="none" w="med" len="med"/>
                    </a:lnL>
                  </a:tcPr>
                </a:tc>
              </a:tr>
              <a:tr h="430581">
                <a:tc>
                  <a:txBody>
                    <a:bodyPr/>
                    <a:lstStyle/>
                    <a:p>
                      <a:r>
                        <a:rPr kumimoji="1" lang="en-US" altLang="ja-JP" sz="2400" dirty="0" smtClean="0"/>
                        <a:t>Network</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1Gbps</a:t>
                      </a:r>
                      <a:endParaRPr kumimoji="1" lang="ja-JP" altLang="en-US" sz="2400" dirty="0"/>
                    </a:p>
                  </a:txBody>
                  <a:tcPr>
                    <a:lnL w="12700" cap="flat" cmpd="sng" algn="ctr">
                      <a:solidFill>
                        <a:schemeClr val="accent5"/>
                      </a:solidFill>
                      <a:prstDash val="solid"/>
                      <a:round/>
                      <a:headEnd type="none" w="med" len="med"/>
                      <a:tailEnd type="none" w="med" len="med"/>
                    </a:lnL>
                  </a:tcPr>
                </a:tc>
              </a:tr>
              <a:tr h="514096">
                <a:tc>
                  <a:txBody>
                    <a:bodyPr/>
                    <a:lstStyle/>
                    <a:p>
                      <a:r>
                        <a:rPr kumimoji="1" lang="en-US" altLang="ja-JP" sz="2400" dirty="0" smtClean="0"/>
                        <a:t>Disk</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2</a:t>
                      </a:r>
                      <a:r>
                        <a:rPr kumimoji="1" lang="en-US" altLang="ja-JP" sz="2400" baseline="0" dirty="0" smtClean="0"/>
                        <a:t> x 146GB  10,000rpm</a:t>
                      </a:r>
                      <a:endParaRPr kumimoji="1" lang="ja-JP" altLang="en-US" sz="2400" dirty="0"/>
                    </a:p>
                  </a:txBody>
                  <a:tcPr>
                    <a:lnL w="12700" cap="flat" cmpd="sng" algn="ctr">
                      <a:solidFill>
                        <a:schemeClr val="accent5"/>
                      </a:solidFill>
                      <a:prstDash val="solid"/>
                      <a:round/>
                      <a:headEnd type="none" w="med" len="med"/>
                      <a:tailEnd type="none" w="med" len="med"/>
                    </a:lnL>
                  </a:tcPr>
                </a:tc>
              </a:tr>
            </a:tbl>
          </a:graphicData>
        </a:graphic>
      </p:graphicFrame>
    </p:spTree>
  </p:cSld>
  <p:clrMapOvr>
    <a:masterClrMapping/>
  </p:clrMapOvr>
  <p:transition advTm="24524">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sz="quarter" idx="1"/>
          </p:nvPr>
        </p:nvSpPr>
        <p:spPr/>
        <p:txBody>
          <a:bodyPr/>
          <a:lstStyle/>
          <a:p>
            <a:r>
              <a:rPr lang="en-US" altLang="ja-JP" smtClean="0"/>
              <a:t>Software setups</a:t>
            </a:r>
            <a:endParaRPr lang="ja-JP" altLang="en-US" dirty="0"/>
          </a:p>
        </p:txBody>
      </p:sp>
      <p:sp>
        <p:nvSpPr>
          <p:cNvPr id="13" name="タイトル 12"/>
          <p:cNvSpPr>
            <a:spLocks noGrp="1"/>
          </p:cNvSpPr>
          <p:nvPr>
            <p:ph type="title"/>
          </p:nvPr>
        </p:nvSpPr>
        <p:spPr/>
        <p:txBody>
          <a:bodyPr/>
          <a:lstStyle/>
          <a:p>
            <a:r>
              <a:rPr lang="en-US" altLang="ja-JP" dirty="0" smtClean="0"/>
              <a:t>Experimental Environment (3)</a:t>
            </a:r>
            <a:endParaRPr lang="ja-JP" altLang="en-US" dirty="0"/>
          </a:p>
        </p:txBody>
      </p:sp>
      <p:sp>
        <p:nvSpPr>
          <p:cNvPr id="5" name="フッター プレースホルダ 4"/>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7" name="日付プレースホルダ 6"/>
          <p:cNvSpPr>
            <a:spLocks noGrp="1"/>
          </p:cNvSpPr>
          <p:nvPr>
            <p:ph type="dt" sz="half" idx="2"/>
          </p:nvPr>
        </p:nvSpPr>
        <p:spPr/>
        <p:txBody>
          <a:bodyPr/>
          <a:lstStyle/>
          <a:p>
            <a:r>
              <a:rPr lang="en-US" altLang="ja-JP" smtClean="0"/>
              <a:t>19 May 2011</a:t>
            </a:r>
            <a:endParaRPr lang="ja-JP" altLang="en-US" dirty="0"/>
          </a:p>
        </p:txBody>
      </p:sp>
      <p:graphicFrame>
        <p:nvGraphicFramePr>
          <p:cNvPr id="15" name="表 14"/>
          <p:cNvGraphicFramePr>
            <a:graphicFrameLocks noGrp="1"/>
          </p:cNvGraphicFramePr>
          <p:nvPr/>
        </p:nvGraphicFramePr>
        <p:xfrm>
          <a:off x="914400" y="2057400"/>
          <a:ext cx="7391400" cy="4023360"/>
        </p:xfrm>
        <a:graphic>
          <a:graphicData uri="http://schemas.openxmlformats.org/drawingml/2006/table">
            <a:tbl>
              <a:tblPr firstRow="1" bandRow="1">
                <a:tableStyleId>{FABFCF23-3B69-468F-B69F-88F6DE6A72F2}</a:tableStyleId>
              </a:tblPr>
              <a:tblGrid>
                <a:gridCol w="3581400"/>
                <a:gridCol w="3810000"/>
              </a:tblGrid>
              <a:tr h="396240">
                <a:tc>
                  <a:txBody>
                    <a:bodyPr/>
                    <a:lstStyle/>
                    <a:p>
                      <a:r>
                        <a:rPr kumimoji="1" lang="en-US" altLang="ja-JP" sz="2400" dirty="0" smtClean="0"/>
                        <a:t>Function</a:t>
                      </a:r>
                      <a:endParaRPr kumimoji="1" lang="ja-JP" altLang="en-US" sz="2400" dirty="0"/>
                    </a:p>
                  </a:txBody>
                  <a:tcPr>
                    <a:lnR w="12700" cap="flat" cmpd="sng" algn="ctr">
                      <a:solidFill>
                        <a:schemeClr val="bg1"/>
                      </a:solidFill>
                      <a:prstDash val="solid"/>
                      <a:round/>
                      <a:headEnd type="none" w="med" len="med"/>
                      <a:tailEnd type="none" w="med" len="med"/>
                    </a:lnR>
                  </a:tcPr>
                </a:tc>
                <a:tc>
                  <a:txBody>
                    <a:bodyPr/>
                    <a:lstStyle/>
                    <a:p>
                      <a:r>
                        <a:rPr kumimoji="1" lang="en-US" altLang="ja-JP" sz="2400" dirty="0" smtClean="0"/>
                        <a:t>Software</a:t>
                      </a:r>
                      <a:endParaRPr kumimoji="1" lang="ja-JP" altLang="en-US" sz="2400" dirty="0"/>
                    </a:p>
                  </a:txBody>
                  <a:tcPr>
                    <a:lnL w="12700" cap="flat" cmpd="sng" algn="ctr">
                      <a:solidFill>
                        <a:schemeClr val="bg1"/>
                      </a:solidFill>
                      <a:prstDash val="solid"/>
                      <a:round/>
                      <a:headEnd type="none" w="med" len="med"/>
                      <a:tailEnd type="none" w="med" len="med"/>
                    </a:lnL>
                  </a:tcPr>
                </a:tc>
              </a:tr>
              <a:tr h="396240">
                <a:tc>
                  <a:txBody>
                    <a:bodyPr/>
                    <a:lstStyle/>
                    <a:p>
                      <a:r>
                        <a:rPr kumimoji="1" lang="en-US" altLang="ja-JP" sz="2400" dirty="0" smtClean="0"/>
                        <a:t>Web server</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Apache 2.0.54</a:t>
                      </a:r>
                      <a:endParaRPr kumimoji="1" lang="ja-JP" altLang="en-US" sz="2400" dirty="0"/>
                    </a:p>
                  </a:txBody>
                  <a:tcPr>
                    <a:lnL w="12700" cap="flat" cmpd="sng" algn="ctr">
                      <a:solidFill>
                        <a:schemeClr val="accent5"/>
                      </a:solidFill>
                      <a:prstDash val="solid"/>
                      <a:round/>
                      <a:headEnd type="none" w="med" len="med"/>
                      <a:tailEnd type="none" w="med" len="med"/>
                    </a:lnL>
                  </a:tcPr>
                </a:tc>
              </a:tr>
              <a:tr h="396240">
                <a:tc>
                  <a:txBody>
                    <a:bodyPr/>
                    <a:lstStyle/>
                    <a:p>
                      <a:r>
                        <a:rPr kumimoji="1" lang="en-US" altLang="ja-JP" sz="2400" dirty="0" smtClean="0"/>
                        <a:t>Application server</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Apache</a:t>
                      </a:r>
                      <a:r>
                        <a:rPr kumimoji="1" lang="en-US" altLang="ja-JP" sz="2400" baseline="0" dirty="0" smtClean="0"/>
                        <a:t> Tomcat 5.5.17</a:t>
                      </a:r>
                      <a:endParaRPr kumimoji="1" lang="ja-JP" altLang="en-US" sz="2400" dirty="0"/>
                    </a:p>
                  </a:txBody>
                  <a:tcPr>
                    <a:lnL w="12700" cap="flat" cmpd="sng" algn="ctr">
                      <a:solidFill>
                        <a:schemeClr val="accent5"/>
                      </a:solidFill>
                      <a:prstDash val="solid"/>
                      <a:round/>
                      <a:headEnd type="none" w="med" len="med"/>
                      <a:tailEnd type="none" w="med" len="med"/>
                    </a:lnL>
                  </a:tcPr>
                </a:tc>
              </a:tr>
              <a:tr h="396240">
                <a:tc>
                  <a:txBody>
                    <a:bodyPr/>
                    <a:lstStyle/>
                    <a:p>
                      <a:r>
                        <a:rPr kumimoji="1" lang="en-US" altLang="ja-JP" sz="2400" dirty="0" smtClean="0"/>
                        <a:t>DB clustering</a:t>
                      </a:r>
                      <a:r>
                        <a:rPr kumimoji="1" lang="en-US" altLang="ja-JP" sz="2400" baseline="0" dirty="0" smtClean="0"/>
                        <a:t> </a:t>
                      </a:r>
                      <a:r>
                        <a:rPr kumimoji="1" lang="en-US" altLang="ja-JP" sz="2400" dirty="0" smtClean="0"/>
                        <a:t>middleware</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C-JDBC 2.0.2</a:t>
                      </a:r>
                      <a:endParaRPr kumimoji="1" lang="ja-JP" altLang="en-US" sz="2400" dirty="0"/>
                    </a:p>
                  </a:txBody>
                  <a:tcPr>
                    <a:lnL w="12700" cap="flat" cmpd="sng" algn="ctr">
                      <a:solidFill>
                        <a:schemeClr val="accent5"/>
                      </a:solidFill>
                      <a:prstDash val="solid"/>
                      <a:round/>
                      <a:headEnd type="none" w="med" len="med"/>
                      <a:tailEnd type="none" w="med" len="med"/>
                    </a:lnL>
                  </a:tcPr>
                </a:tc>
              </a:tr>
              <a:tr h="396240">
                <a:tc>
                  <a:txBody>
                    <a:bodyPr/>
                    <a:lstStyle/>
                    <a:p>
                      <a:r>
                        <a:rPr kumimoji="1" lang="en-US" altLang="ja-JP" sz="2400" dirty="0" smtClean="0"/>
                        <a:t>Database server</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err="1" smtClean="0"/>
                        <a:t>MySQL</a:t>
                      </a:r>
                      <a:r>
                        <a:rPr kumimoji="1" lang="en-US" altLang="ja-JP" sz="2400" dirty="0" smtClean="0"/>
                        <a:t> 5.0.51a</a:t>
                      </a:r>
                      <a:endParaRPr kumimoji="1" lang="ja-JP" altLang="en-US" sz="2400" dirty="0"/>
                    </a:p>
                  </a:txBody>
                  <a:tcPr>
                    <a:lnL w="12700" cap="flat" cmpd="sng" algn="ctr">
                      <a:solidFill>
                        <a:schemeClr val="accent5"/>
                      </a:solidFill>
                      <a:prstDash val="solid"/>
                      <a:round/>
                      <a:headEnd type="none" w="med" len="med"/>
                      <a:tailEnd type="none" w="med" len="med"/>
                    </a:lnL>
                  </a:tcPr>
                </a:tc>
              </a:tr>
              <a:tr h="396240">
                <a:tc>
                  <a:txBody>
                    <a:bodyPr/>
                    <a:lstStyle/>
                    <a:p>
                      <a:r>
                        <a:rPr kumimoji="1" lang="en-US" altLang="ja-JP" sz="2400" dirty="0" smtClean="0"/>
                        <a:t>Java</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smtClean="0"/>
                        <a:t>Sun jdk1.6.0_14</a:t>
                      </a:r>
                      <a:endParaRPr kumimoji="1" lang="ja-JP" altLang="en-US" sz="2400" dirty="0"/>
                    </a:p>
                  </a:txBody>
                  <a:tcPr>
                    <a:lnL w="12700" cap="flat" cmpd="sng" algn="ctr">
                      <a:solidFill>
                        <a:schemeClr val="accent5"/>
                      </a:solidFill>
                      <a:prstDash val="solid"/>
                      <a:round/>
                      <a:headEnd type="none" w="med" len="med"/>
                      <a:tailEnd type="none" w="med" len="med"/>
                    </a:lnL>
                  </a:tcPr>
                </a:tc>
              </a:tr>
              <a:tr h="396240">
                <a:tc>
                  <a:txBody>
                    <a:bodyPr/>
                    <a:lstStyle/>
                    <a:p>
                      <a:r>
                        <a:rPr kumimoji="1" lang="en-US" altLang="ja-JP" sz="2400" dirty="0" smtClean="0"/>
                        <a:t>Operating</a:t>
                      </a:r>
                      <a:r>
                        <a:rPr kumimoji="1" lang="en-US" altLang="ja-JP" sz="2400" baseline="0" dirty="0" smtClean="0"/>
                        <a:t> system</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err="1" smtClean="0"/>
                        <a:t>Redhat</a:t>
                      </a:r>
                      <a:r>
                        <a:rPr kumimoji="1" lang="en-US" altLang="ja-JP" sz="2400" baseline="0" dirty="0" smtClean="0"/>
                        <a:t> FC4</a:t>
                      </a:r>
                      <a:endParaRPr kumimoji="1" lang="ja-JP" altLang="en-US" sz="2400" dirty="0"/>
                    </a:p>
                  </a:txBody>
                  <a:tcPr>
                    <a:lnL w="12700" cap="flat" cmpd="sng" algn="ctr">
                      <a:solidFill>
                        <a:schemeClr val="accent5"/>
                      </a:solidFill>
                      <a:prstDash val="solid"/>
                      <a:round/>
                      <a:headEnd type="none" w="med" len="med"/>
                      <a:tailEnd type="none" w="med" len="med"/>
                    </a:lnL>
                  </a:tcPr>
                </a:tc>
              </a:tr>
              <a:tr h="396240">
                <a:tc>
                  <a:txBody>
                    <a:bodyPr/>
                    <a:lstStyle/>
                    <a:p>
                      <a:r>
                        <a:rPr kumimoji="1" lang="en-US" altLang="ja-JP" sz="2400" dirty="0" smtClean="0"/>
                        <a:t>System Monitor</a:t>
                      </a:r>
                      <a:endParaRPr kumimoji="1" lang="ja-JP" altLang="en-US" sz="2400" dirty="0"/>
                    </a:p>
                  </a:txBody>
                  <a:tcPr>
                    <a:lnR w="12700" cap="flat" cmpd="sng" algn="ctr">
                      <a:solidFill>
                        <a:schemeClr val="accent5"/>
                      </a:solidFill>
                      <a:prstDash val="solid"/>
                      <a:round/>
                      <a:headEnd type="none" w="med" len="med"/>
                      <a:tailEnd type="none" w="med" len="med"/>
                    </a:lnR>
                  </a:tcPr>
                </a:tc>
                <a:tc>
                  <a:txBody>
                    <a:bodyPr/>
                    <a:lstStyle/>
                    <a:p>
                      <a:r>
                        <a:rPr kumimoji="1" lang="en-US" altLang="ja-JP" sz="2400" dirty="0" err="1" smtClean="0"/>
                        <a:t>Sysstat</a:t>
                      </a:r>
                      <a:r>
                        <a:rPr kumimoji="1" lang="en-US" altLang="ja-JP" sz="2400" dirty="0" smtClean="0"/>
                        <a:t> 7.0.2</a:t>
                      </a:r>
                      <a:endParaRPr kumimoji="1" lang="ja-JP" altLang="en-US" sz="2400" dirty="0"/>
                    </a:p>
                  </a:txBody>
                  <a:tcPr>
                    <a:lnL w="12700" cap="flat" cmpd="sng" algn="ctr">
                      <a:solidFill>
                        <a:schemeClr val="accent5"/>
                      </a:solidFill>
                      <a:prstDash val="solid"/>
                      <a:round/>
                      <a:headEnd type="none" w="med" len="med"/>
                      <a:tailEnd type="none" w="med" len="med"/>
                    </a:lnL>
                  </a:tcPr>
                </a:tc>
              </a:tr>
            </a:tbl>
          </a:graphicData>
        </a:graphic>
      </p:graphicFrame>
    </p:spTree>
  </p:cSld>
  <p:clrMapOvr>
    <a:masterClrMapping/>
  </p:clrMapOvr>
  <p:transition advTm="11793">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cstate="print"/>
          <a:srcRect/>
          <a:stretch>
            <a:fillRect/>
          </a:stretch>
        </p:blipFill>
        <p:spPr bwMode="auto">
          <a:xfrm>
            <a:off x="152400" y="2590800"/>
            <a:ext cx="8382000" cy="3884875"/>
          </a:xfrm>
          <a:prstGeom prst="rect">
            <a:avLst/>
          </a:prstGeom>
          <a:noFill/>
          <a:ln w="9525">
            <a:noFill/>
            <a:miter lim="800000"/>
            <a:headEnd/>
            <a:tailEnd/>
          </a:ln>
        </p:spPr>
      </p:pic>
      <p:sp>
        <p:nvSpPr>
          <p:cNvPr id="15" name="コンテンツ プレースホルダ 14"/>
          <p:cNvSpPr>
            <a:spLocks noGrp="1"/>
          </p:cNvSpPr>
          <p:nvPr>
            <p:ph sz="quarter" idx="1"/>
          </p:nvPr>
        </p:nvSpPr>
        <p:spPr>
          <a:xfrm>
            <a:off x="381000" y="990600"/>
            <a:ext cx="8305800" cy="609600"/>
          </a:xfrm>
        </p:spPr>
        <p:txBody>
          <a:bodyPr/>
          <a:lstStyle/>
          <a:p>
            <a:r>
              <a:rPr kumimoji="1" lang="en-US" altLang="ja-JP" dirty="0" smtClean="0"/>
              <a:t>Notation</a:t>
            </a:r>
          </a:p>
        </p:txBody>
      </p:sp>
      <p:sp>
        <p:nvSpPr>
          <p:cNvPr id="20" name="タイトル 19"/>
          <p:cNvSpPr>
            <a:spLocks noGrp="1"/>
          </p:cNvSpPr>
          <p:nvPr>
            <p:ph type="title"/>
          </p:nvPr>
        </p:nvSpPr>
        <p:spPr/>
        <p:txBody>
          <a:bodyPr/>
          <a:lstStyle/>
          <a:p>
            <a:r>
              <a:rPr lang="en-US" altLang="ja-JP" dirty="0" smtClean="0"/>
              <a:t>Experimental Environment (4)</a:t>
            </a:r>
            <a:endParaRPr kumimoji="1" lang="ja-JP" altLang="en-US" dirty="0"/>
          </a:p>
        </p:txBody>
      </p:sp>
      <p:sp>
        <p:nvSpPr>
          <p:cNvPr id="13" name="フッター プレースホルダ 12"/>
          <p:cNvSpPr>
            <a:spLocks noGrp="1"/>
          </p:cNvSpPr>
          <p:nvPr>
            <p:ph type="ftr" sz="quarter" idx="3"/>
          </p:nvPr>
        </p:nvSpPr>
        <p:spPr/>
        <p:txBody>
          <a:bodyPr/>
          <a:lstStyle/>
          <a:p>
            <a:r>
              <a:rPr lang="en-US" smtClean="0"/>
              <a:t>25th IEEE International Parallel &amp; Distributed Processing Symposium</a:t>
            </a:r>
            <a:endParaRPr lang="en-US" dirty="0"/>
          </a:p>
        </p:txBody>
      </p:sp>
      <p:sp>
        <p:nvSpPr>
          <p:cNvPr id="14" name="日付プレースホルダ 13"/>
          <p:cNvSpPr>
            <a:spLocks noGrp="1"/>
          </p:cNvSpPr>
          <p:nvPr>
            <p:ph type="dt" sz="half" idx="2"/>
          </p:nvPr>
        </p:nvSpPr>
        <p:spPr/>
        <p:txBody>
          <a:bodyPr/>
          <a:lstStyle/>
          <a:p>
            <a:r>
              <a:rPr lang="en-US" altLang="ja-JP" smtClean="0"/>
              <a:t>19 May 2011</a:t>
            </a:r>
            <a:endParaRPr lang="ja-JP" altLang="en-US" dirty="0"/>
          </a:p>
        </p:txBody>
      </p:sp>
      <p:sp>
        <p:nvSpPr>
          <p:cNvPr id="9" name="Rectangle 8"/>
          <p:cNvSpPr/>
          <p:nvPr/>
        </p:nvSpPr>
        <p:spPr>
          <a:xfrm>
            <a:off x="1219200" y="2082225"/>
            <a:ext cx="1887055" cy="584775"/>
          </a:xfrm>
          <a:prstGeom prst="rect">
            <a:avLst/>
          </a:prstGeom>
        </p:spPr>
        <p:txBody>
          <a:bodyPr wrap="none">
            <a:spAutoFit/>
          </a:bodyPr>
          <a:lstStyle/>
          <a:p>
            <a:r>
              <a:rPr lang="en-US" sz="3200" dirty="0" smtClean="0">
                <a:solidFill>
                  <a:srgbClr val="C00000"/>
                </a:solidFill>
              </a:rPr>
              <a:t>400</a:t>
            </a:r>
            <a:r>
              <a:rPr lang="en-US" sz="3200" dirty="0" smtClean="0"/>
              <a:t>-</a:t>
            </a:r>
            <a:r>
              <a:rPr lang="en-US" sz="3200" dirty="0" smtClean="0">
                <a:solidFill>
                  <a:srgbClr val="0070C0"/>
                </a:solidFill>
              </a:rPr>
              <a:t>6</a:t>
            </a:r>
            <a:r>
              <a:rPr lang="en-US" sz="3200" dirty="0" smtClean="0"/>
              <a:t>-</a:t>
            </a:r>
            <a:r>
              <a:rPr lang="en-US" sz="3200" dirty="0" smtClean="0">
                <a:solidFill>
                  <a:srgbClr val="00B050"/>
                </a:solidFill>
              </a:rPr>
              <a:t>200</a:t>
            </a:r>
            <a:endParaRPr lang="en-US" sz="3200" dirty="0">
              <a:solidFill>
                <a:srgbClr val="00B050"/>
              </a:solidFill>
            </a:endParaRPr>
          </a:p>
        </p:txBody>
      </p:sp>
      <p:cxnSp>
        <p:nvCxnSpPr>
          <p:cNvPr id="12" name="Straight Arrow Connector 11"/>
          <p:cNvCxnSpPr/>
          <p:nvPr/>
        </p:nvCxnSpPr>
        <p:spPr bwMode="auto">
          <a:xfrm rot="5400000">
            <a:off x="1295400" y="3048000"/>
            <a:ext cx="1066800" cy="152400"/>
          </a:xfrm>
          <a:prstGeom prst="straightConnector1">
            <a:avLst/>
          </a:prstGeom>
          <a:solidFill>
            <a:srgbClr val="4F81BD"/>
          </a:solidFill>
          <a:ln w="31750" cap="flat" cmpd="sng" algn="ctr">
            <a:solidFill>
              <a:srgbClr val="E94F43"/>
            </a:solidFill>
            <a:prstDash val="solid"/>
            <a:round/>
            <a:headEnd type="none" w="med" len="med"/>
            <a:tailEnd type="arrow"/>
          </a:ln>
          <a:effectLst/>
        </p:spPr>
      </p:cxnSp>
      <p:cxnSp>
        <p:nvCxnSpPr>
          <p:cNvPr id="11" name="Straight Arrow Connector 10"/>
          <p:cNvCxnSpPr/>
          <p:nvPr/>
        </p:nvCxnSpPr>
        <p:spPr bwMode="auto">
          <a:xfrm>
            <a:off x="3429000" y="2438400"/>
            <a:ext cx="762000" cy="228600"/>
          </a:xfrm>
          <a:prstGeom prst="straightConnector1">
            <a:avLst/>
          </a:prstGeom>
          <a:solidFill>
            <a:srgbClr val="4F81BD"/>
          </a:solidFill>
          <a:ln w="31750" cap="flat" cmpd="sng" algn="ctr">
            <a:solidFill>
              <a:srgbClr val="00B050"/>
            </a:solidFill>
            <a:prstDash val="solid"/>
            <a:round/>
            <a:headEnd type="none" w="med" len="med"/>
            <a:tailEnd type="arrow"/>
          </a:ln>
          <a:effectLst/>
        </p:spPr>
      </p:cxnSp>
      <p:cxnSp>
        <p:nvCxnSpPr>
          <p:cNvPr id="10" name="Straight Arrow Connector 9"/>
          <p:cNvCxnSpPr/>
          <p:nvPr/>
        </p:nvCxnSpPr>
        <p:spPr bwMode="auto">
          <a:xfrm>
            <a:off x="2514600" y="2590800"/>
            <a:ext cx="533400" cy="228600"/>
          </a:xfrm>
          <a:prstGeom prst="straightConnector1">
            <a:avLst/>
          </a:prstGeom>
          <a:solidFill>
            <a:srgbClr val="4F81BD"/>
          </a:solidFill>
          <a:ln w="31750" cap="flat" cmpd="sng" algn="ctr">
            <a:solidFill>
              <a:srgbClr val="0070C0"/>
            </a:solidFill>
            <a:prstDash val="solid"/>
            <a:round/>
            <a:headEnd type="none" w="med" len="med"/>
            <a:tailEnd type="arrow"/>
          </a:ln>
          <a:effectLst/>
        </p:spPr>
      </p:cxnSp>
      <p:sp>
        <p:nvSpPr>
          <p:cNvPr id="16" name="正方形/長方形 15"/>
          <p:cNvSpPr/>
          <p:nvPr/>
        </p:nvSpPr>
        <p:spPr>
          <a:xfrm>
            <a:off x="2514600" y="1524000"/>
            <a:ext cx="5171609" cy="584775"/>
          </a:xfrm>
          <a:prstGeom prst="rect">
            <a:avLst/>
          </a:prstGeom>
          <a:solidFill>
            <a:schemeClr val="accent4">
              <a:lumMod val="40000"/>
              <a:lumOff val="60000"/>
            </a:schemeClr>
          </a:solidFill>
        </p:spPr>
        <p:txBody>
          <a:bodyPr wrap="none">
            <a:spAutoFit/>
          </a:bodyPr>
          <a:lstStyle/>
          <a:p>
            <a:r>
              <a:rPr kumimoji="1" lang="en-US" altLang="ja-JP" sz="3200" dirty="0" smtClean="0"/>
              <a:t>1 / 3 / 1 / 2 configuration</a:t>
            </a:r>
            <a:endParaRPr kumimoji="1" lang="ja-JP" altLang="en-US" sz="3200" dirty="0"/>
          </a:p>
        </p:txBody>
      </p:sp>
    </p:spTree>
  </p:cSld>
  <p:clrMapOvr>
    <a:masterClrMapping/>
  </p:clrMapOvr>
  <p:transition advTm="31575">
    <p:pull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6|15.1|12.1|7.5|15.8"/>
</p:tagLst>
</file>

<file path=ppt/tags/tag10.xml><?xml version="1.0" encoding="utf-8"?>
<p:tagLst xmlns:a="http://schemas.openxmlformats.org/drawingml/2006/main" xmlns:r="http://schemas.openxmlformats.org/officeDocument/2006/relationships" xmlns:p="http://schemas.openxmlformats.org/presentationml/2006/main">
  <p:tag name="TIMING" val="|15.4|16.8|47"/>
</p:tagLst>
</file>

<file path=ppt/tags/tag11.xml><?xml version="1.0" encoding="utf-8"?>
<p:tagLst xmlns:a="http://schemas.openxmlformats.org/drawingml/2006/main" xmlns:r="http://schemas.openxmlformats.org/officeDocument/2006/relationships" xmlns:p="http://schemas.openxmlformats.org/presentationml/2006/main">
  <p:tag name="TIMING" val="|35.5"/>
</p:tagLst>
</file>

<file path=ppt/tags/tag12.xml><?xml version="1.0" encoding="utf-8"?>
<p:tagLst xmlns:a="http://schemas.openxmlformats.org/drawingml/2006/main" xmlns:r="http://schemas.openxmlformats.org/officeDocument/2006/relationships" xmlns:p="http://schemas.openxmlformats.org/presentationml/2006/main">
  <p:tag name="TIMING" val="|15|34.6|15"/>
</p:tagLst>
</file>

<file path=ppt/tags/tag13.xml><?xml version="1.0" encoding="utf-8"?>
<p:tagLst xmlns:a="http://schemas.openxmlformats.org/drawingml/2006/main" xmlns:r="http://schemas.openxmlformats.org/officeDocument/2006/relationships" xmlns:p="http://schemas.openxmlformats.org/presentationml/2006/main">
  <p:tag name="TIMING" val="|15|34.6|15"/>
</p:tagLst>
</file>

<file path=ppt/tags/tag14.xml><?xml version="1.0" encoding="utf-8"?>
<p:tagLst xmlns:a="http://schemas.openxmlformats.org/drawingml/2006/main" xmlns:r="http://schemas.openxmlformats.org/officeDocument/2006/relationships" xmlns:p="http://schemas.openxmlformats.org/presentationml/2006/main">
  <p:tag name="TIMING" val="|56.2|35.4"/>
</p:tagLst>
</file>

<file path=ppt/tags/tag15.xml><?xml version="1.0" encoding="utf-8"?>
<p:tagLst xmlns:a="http://schemas.openxmlformats.org/drawingml/2006/main" xmlns:r="http://schemas.openxmlformats.org/officeDocument/2006/relationships" xmlns:p="http://schemas.openxmlformats.org/presentationml/2006/main">
  <p:tag name="TIMING" val="|2.1|9.9|6.4"/>
</p:tagLst>
</file>

<file path=ppt/tags/tag16.xml><?xml version="1.0" encoding="utf-8"?>
<p:tagLst xmlns:a="http://schemas.openxmlformats.org/drawingml/2006/main" xmlns:r="http://schemas.openxmlformats.org/officeDocument/2006/relationships" xmlns:p="http://schemas.openxmlformats.org/presentationml/2006/main">
  <p:tag name="TIMING" val="|8.8"/>
</p:tagLst>
</file>

<file path=ppt/tags/tag17.xml><?xml version="1.0" encoding="utf-8"?>
<p:tagLst xmlns:a="http://schemas.openxmlformats.org/drawingml/2006/main" xmlns:r="http://schemas.openxmlformats.org/officeDocument/2006/relationships" xmlns:p="http://schemas.openxmlformats.org/presentationml/2006/main">
  <p:tag name="TIMING" val="|10.1"/>
</p:tagLst>
</file>

<file path=ppt/tags/tag18.xml><?xml version="1.0" encoding="utf-8"?>
<p:tagLst xmlns:a="http://schemas.openxmlformats.org/drawingml/2006/main" xmlns:r="http://schemas.openxmlformats.org/officeDocument/2006/relationships" xmlns:p="http://schemas.openxmlformats.org/presentationml/2006/main">
  <p:tag name="TIMING" val="|8.5"/>
</p:tagLst>
</file>

<file path=ppt/tags/tag19.xml><?xml version="1.0" encoding="utf-8"?>
<p:tagLst xmlns:a="http://schemas.openxmlformats.org/drawingml/2006/main" xmlns:r="http://schemas.openxmlformats.org/officeDocument/2006/relationships" xmlns:p="http://schemas.openxmlformats.org/presentationml/2006/main">
  <p:tag name="TIMING" val="|14|9.5|10"/>
</p:tagLst>
</file>

<file path=ppt/tags/tag2.xml><?xml version="1.0" encoding="utf-8"?>
<p:tagLst xmlns:a="http://schemas.openxmlformats.org/drawingml/2006/main" xmlns:r="http://schemas.openxmlformats.org/officeDocument/2006/relationships" xmlns:p="http://schemas.openxmlformats.org/presentationml/2006/main">
  <p:tag name="TIMING" val="|17.4|22.7|8|7.5"/>
</p:tagLst>
</file>

<file path=ppt/tags/tag3.xml><?xml version="1.0" encoding="utf-8"?>
<p:tagLst xmlns:a="http://schemas.openxmlformats.org/drawingml/2006/main" xmlns:r="http://schemas.openxmlformats.org/officeDocument/2006/relationships" xmlns:p="http://schemas.openxmlformats.org/presentationml/2006/main">
  <p:tag name="TIMING" val="|38.2"/>
</p:tagLst>
</file>

<file path=ppt/tags/tag4.xml><?xml version="1.0" encoding="utf-8"?>
<p:tagLst xmlns:a="http://schemas.openxmlformats.org/drawingml/2006/main" xmlns:r="http://schemas.openxmlformats.org/officeDocument/2006/relationships" xmlns:p="http://schemas.openxmlformats.org/presentationml/2006/main">
  <p:tag name="TIMING" val="|34.1|17.5"/>
</p:tagLst>
</file>

<file path=ppt/tags/tag5.xml><?xml version="1.0" encoding="utf-8"?>
<p:tagLst xmlns:a="http://schemas.openxmlformats.org/drawingml/2006/main" xmlns:r="http://schemas.openxmlformats.org/officeDocument/2006/relationships" xmlns:p="http://schemas.openxmlformats.org/presentationml/2006/main">
  <p:tag name="TIMING" val="|21.3|10.6|10.3"/>
</p:tagLst>
</file>

<file path=ppt/tags/tag6.xml><?xml version="1.0" encoding="utf-8"?>
<p:tagLst xmlns:a="http://schemas.openxmlformats.org/drawingml/2006/main" xmlns:r="http://schemas.openxmlformats.org/officeDocument/2006/relationships" xmlns:p="http://schemas.openxmlformats.org/presentationml/2006/main">
  <p:tag name="TIMING" val="|10.4|7.3"/>
</p:tagLst>
</file>

<file path=ppt/tags/tag7.xml><?xml version="1.0" encoding="utf-8"?>
<p:tagLst xmlns:a="http://schemas.openxmlformats.org/drawingml/2006/main" xmlns:r="http://schemas.openxmlformats.org/officeDocument/2006/relationships" xmlns:p="http://schemas.openxmlformats.org/presentationml/2006/main">
  <p:tag name="TIMING" val="|35.9|5.9|9"/>
</p:tagLst>
</file>

<file path=ppt/tags/tag8.xml><?xml version="1.0" encoding="utf-8"?>
<p:tagLst xmlns:a="http://schemas.openxmlformats.org/drawingml/2006/main" xmlns:r="http://schemas.openxmlformats.org/officeDocument/2006/relationships" xmlns:p="http://schemas.openxmlformats.org/presentationml/2006/main">
  <p:tag name="TIMING" val="|19.6|90.1"/>
</p:tagLst>
</file>

<file path=ppt/tags/tag9.xml><?xml version="1.0" encoding="utf-8"?>
<p:tagLst xmlns:a="http://schemas.openxmlformats.org/drawingml/2006/main" xmlns:r="http://schemas.openxmlformats.org/officeDocument/2006/relationships" xmlns:p="http://schemas.openxmlformats.org/presentationml/2006/main">
  <p:tag name="TIMING" val="|15.3|8.6|21.1|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clip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liting</Template>
  <TotalTime>9244</TotalTime>
  <Words>2681</Words>
  <Application>Microsoft Office PowerPoint</Application>
  <PresentationFormat>On-screen Show (4:3)</PresentationFormat>
  <Paragraphs>460</Paragraphs>
  <Slides>36</Slides>
  <Notes>24</Notes>
  <HiddenSlides>0</HiddenSlides>
  <MMClips>0</MMClips>
  <ScaleCrop>false</ScaleCrop>
  <HeadingPairs>
    <vt:vector size="6" baseType="variant">
      <vt:variant>
        <vt:lpstr>Theme</vt:lpstr>
      </vt:variant>
      <vt:variant>
        <vt:i4>1</vt:i4>
      </vt:variant>
      <vt:variant>
        <vt:lpstr>Links</vt:lpstr>
      </vt:variant>
      <vt:variant>
        <vt:i4>20</vt:i4>
      </vt:variant>
      <vt:variant>
        <vt:lpstr>Slide Titles</vt:lpstr>
      </vt:variant>
      <vt:variant>
        <vt:i4>36</vt:i4>
      </vt:variant>
    </vt:vector>
  </HeadingPairs>
  <TitlesOfParts>
    <vt:vector size="57" baseType="lpstr">
      <vt:lpstr>Origin</vt:lpstr>
      <vt:lpstr>Drawing7\Drawing\~Page-1\Rectangle.123</vt:lpstr>
      <vt:lpstr>Drawing7\Drawing\~Page-1\Rectangle.123</vt:lpstr>
      <vt:lpstr>Drawing7\Drawing\~Page-1\Rectangle.123</vt:lpstr>
      <vt:lpstr>F:\opentaps related\software bottleneck documents\my write up\graphs\topology.vsd\Drawing\~Page-1\Rectangle.206</vt:lpstr>
      <vt:lpstr>F:\opentaps related\software bottleneck documents\my write up\graphs\topology.vsd\Drawing\~Page-1\Rectangle.206</vt:lpstr>
      <vt:lpstr>F:\opentaps related\software bottleneck documents\my write up\graphs\topology.vsd\Drawing\~Page-1\Rectangle.206</vt:lpstr>
      <vt:lpstr>F:\opentaps related\software bottleneck documents\my write up\graphs\topology.vsd\Drawing\~Page-1\Rectangle.207</vt:lpstr>
      <vt:lpstr>F:\opentaps related\software bottleneck documents\my write up\graphs\topology.vsd\Drawing\~Page-1\Rectangle.206</vt:lpstr>
      <vt:lpstr>F:\opentaps related\software bottleneck documents\my write up\graphs\Buffering effect.vsd\Drawing\~Page-1\Rectangle.45</vt:lpstr>
      <vt:lpstr>F:\opentaps related\software bottleneck documents\my write up\graphs\Buffering effect.vsd\Drawing\~Page-1\Rectangle.29</vt:lpstr>
      <vt:lpstr>F:\opentaps related\software bottleneck documents\my write up\graphs\Buffering effect.vsd\Drawing\~Page-1\Rectangle.30</vt:lpstr>
      <vt:lpstr>F:\opentaps related\software bottleneck documents\my write up\graphs\Buffering effect.vsd\Drawing\~Page-1\Rectangle.22</vt:lpstr>
      <vt:lpstr>F:\opentaps related\software bottleneck documents\my write up\graphs\Buffering effect.vsd\Drawing\~Page-1\Rectangle.28</vt:lpstr>
      <vt:lpstr>F:\opentaps related\software bottleneck documents\my write up\graphs\Buffering effect.vsd\Drawing\~Page-1\Rectangle.45</vt:lpstr>
      <vt:lpstr>F:\opentaps related\software bottleneck documents\my write up\graphs\Buffering effect.vsd\Drawing\~Page-1\Rectangle.29</vt:lpstr>
      <vt:lpstr>F:\opentaps related\software bottleneck documents\my write up\graphs\Buffering effect.vsd\Drawing\~Page-1\Rectangle.30</vt:lpstr>
      <vt:lpstr>F:\opentaps related\software bottleneck documents\my write up\graphs\Buffering effect.vsd\Drawing\~Page-1\Rectangle.22</vt:lpstr>
      <vt:lpstr>F:\opentaps related\software bottleneck documents\my write up\graphs\Buffering effect.vsd\Drawing\~Page-1\Rectangle.28</vt:lpstr>
      <vt:lpstr>F:\opentaps related\software bottleneck documents\my write up\graphs\Buffering effect.vsd\Drawing\~Page-1\Rectangle.16</vt:lpstr>
      <vt:lpstr>F:\opentaps related\software bottleneck documents\my write up\graphs\Buffering effect.vsd\Drawing\~Page-1\Rectangle.26</vt:lpstr>
      <vt:lpstr>The Impact of Soft Resource Allocation on n-tier Application Scalability</vt:lpstr>
      <vt:lpstr>Outline</vt:lpstr>
      <vt:lpstr>Cloud Computing Environment</vt:lpstr>
      <vt:lpstr>Soft Resource Allocation</vt:lpstr>
      <vt:lpstr>Outline</vt:lpstr>
      <vt:lpstr>Experimental Environment (1)</vt:lpstr>
      <vt:lpstr>Experimental Environment (2)</vt:lpstr>
      <vt:lpstr>Experimental Environment (3)</vt:lpstr>
      <vt:lpstr>Experimental Environment (4)</vt:lpstr>
      <vt:lpstr>Result of Motivational Experiment</vt:lpstr>
      <vt:lpstr>Challenge</vt:lpstr>
      <vt:lpstr>Focus of This Paper</vt:lpstr>
      <vt:lpstr>Outline</vt:lpstr>
      <vt:lpstr>Performance Loss due to Soft Resource Over-allocation (1)</vt:lpstr>
      <vt:lpstr>Performance Loss due to Soft Resource Over-allocation (2)</vt:lpstr>
      <vt:lpstr>JVM Garbage Collection Costs</vt:lpstr>
      <vt:lpstr>Outline</vt:lpstr>
      <vt:lpstr>Performance Loss due to Soft Resource Under-allocation (1)</vt:lpstr>
      <vt:lpstr>Performance Loss due to Soft Resource Under-allocation (2)</vt:lpstr>
      <vt:lpstr>Outline</vt:lpstr>
      <vt:lpstr>Special Case of Soft Resource Under-allocation</vt:lpstr>
      <vt:lpstr>Performance Loss due to Under-allocation of Apache Threads</vt:lpstr>
      <vt:lpstr>Non-Trivial Correlation between Apache and Tomcat Threads (1)</vt:lpstr>
      <vt:lpstr>Non-Trivial Correlation between Apache and Tomcat Threads (2)</vt:lpstr>
      <vt:lpstr>Non-Trivial Correlation between Apache and Tomcat Threads (3)</vt:lpstr>
      <vt:lpstr>Concurrency of Apache Threads</vt:lpstr>
      <vt:lpstr>Summary of Experiments</vt:lpstr>
      <vt:lpstr>Outline</vt:lpstr>
      <vt:lpstr>Soft Resource Allocation Algorithm</vt:lpstr>
      <vt:lpstr>Soft Resource Allocation Algorithm (1)</vt:lpstr>
      <vt:lpstr>Soft Resource Allocation Algorithm (2)</vt:lpstr>
      <vt:lpstr>Soft Resource Allocation Algorithm (3)</vt:lpstr>
      <vt:lpstr>Outline</vt:lpstr>
      <vt:lpstr>Conclusion</vt:lpstr>
      <vt:lpstr>Future Work</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  1. Soft resource allocation impacts n-tier system performance significantly when the system approaches saturation.  2.</dc:title>
  <dc:creator>Qingyang</dc:creator>
  <cp:lastModifiedBy>Qingyang</cp:lastModifiedBy>
  <cp:revision>620</cp:revision>
  <dcterms:created xsi:type="dcterms:W3CDTF">2011-04-05T21:59:43Z</dcterms:created>
  <dcterms:modified xsi:type="dcterms:W3CDTF">2011-05-19T20:59:46Z</dcterms:modified>
</cp:coreProperties>
</file>